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5"/>
  </p:sldMasterIdLst>
  <p:notesMasterIdLst>
    <p:notesMasterId r:id="rId49"/>
  </p:notesMasterIdLst>
  <p:handoutMasterIdLst>
    <p:handoutMasterId r:id="rId50"/>
  </p:handoutMasterIdLst>
  <p:sldIdLst>
    <p:sldId id="351" r:id="rId6"/>
    <p:sldId id="384" r:id="rId7"/>
    <p:sldId id="386" r:id="rId8"/>
    <p:sldId id="314" r:id="rId9"/>
    <p:sldId id="316" r:id="rId10"/>
    <p:sldId id="317" r:id="rId11"/>
    <p:sldId id="318" r:id="rId12"/>
    <p:sldId id="319" r:id="rId13"/>
    <p:sldId id="328" r:id="rId14"/>
    <p:sldId id="379" r:id="rId15"/>
    <p:sldId id="388" r:id="rId16"/>
    <p:sldId id="387" r:id="rId17"/>
    <p:sldId id="330" r:id="rId18"/>
    <p:sldId id="349" r:id="rId19"/>
    <p:sldId id="337" r:id="rId20"/>
    <p:sldId id="290" r:id="rId21"/>
    <p:sldId id="291" r:id="rId22"/>
    <p:sldId id="292" r:id="rId23"/>
    <p:sldId id="352" r:id="rId24"/>
    <p:sldId id="353" r:id="rId25"/>
    <p:sldId id="354" r:id="rId26"/>
    <p:sldId id="355" r:id="rId27"/>
    <p:sldId id="264" r:id="rId28"/>
    <p:sldId id="272" r:id="rId29"/>
    <p:sldId id="339" r:id="rId30"/>
    <p:sldId id="267" r:id="rId31"/>
    <p:sldId id="350" r:id="rId32"/>
    <p:sldId id="270" r:id="rId33"/>
    <p:sldId id="258" r:id="rId34"/>
    <p:sldId id="389" r:id="rId35"/>
    <p:sldId id="259" r:id="rId36"/>
    <p:sldId id="260" r:id="rId37"/>
    <p:sldId id="271" r:id="rId38"/>
    <p:sldId id="342" r:id="rId39"/>
    <p:sldId id="363" r:id="rId40"/>
    <p:sldId id="262" r:id="rId41"/>
    <p:sldId id="364" r:id="rId42"/>
    <p:sldId id="340" r:id="rId43"/>
    <p:sldId id="361" r:id="rId44"/>
    <p:sldId id="362" r:id="rId45"/>
    <p:sldId id="279" r:id="rId46"/>
    <p:sldId id="380" r:id="rId47"/>
    <p:sldId id="383" r:id="rId48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a, Vyzhletsova" initials="DV" lastIdx="2" clrIdx="0">
    <p:extLst>
      <p:ext uri="{19B8F6BF-5375-455C-9EA6-DF929625EA0E}">
        <p15:presenceInfo xmlns:p15="http://schemas.microsoft.com/office/powerpoint/2012/main" userId="S::vyzhlets@merck.com::d1e1b28b-aff5-4373-bef5-fd691bc8427a" providerId="AD"/>
      </p:ext>
    </p:extLst>
  </p:cmAuthor>
  <p:cmAuthor id="2" name="Ustyuzhanin, Ivan" initials="UI" lastIdx="20" clrIdx="1">
    <p:extLst>
      <p:ext uri="{19B8F6BF-5375-455C-9EA6-DF929625EA0E}">
        <p15:presenceInfo xmlns:p15="http://schemas.microsoft.com/office/powerpoint/2012/main" userId="S::ustyuzhi@merck.com::0d980bdd-c4f0-49da-ad0a-0f1214e84c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4F"/>
    <a:srgbClr val="264D68"/>
    <a:srgbClr val="E0E6FA"/>
    <a:srgbClr val="C76361"/>
    <a:srgbClr val="E06B0A"/>
    <a:srgbClr val="FFCC66"/>
    <a:srgbClr val="FEF1E6"/>
    <a:srgbClr val="9999FF"/>
    <a:srgbClr val="D8670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8" autoAdjust="0"/>
    <p:restoredTop sz="93792" autoAdjust="0"/>
  </p:normalViewPr>
  <p:slideViewPr>
    <p:cSldViewPr snapToGrid="0">
      <p:cViewPr varScale="1">
        <p:scale>
          <a:sx n="72" d="100"/>
          <a:sy n="72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03825216292408E-2"/>
          <c:y val="8.4945387208888445E-2"/>
          <c:w val="0.91836407601827563"/>
          <c:h val="0.62719341046981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Грам + (n 702)</c:v>
                </c:pt>
              </c:strCache>
            </c:strRef>
          </c:tx>
          <c:spPr>
            <a:solidFill>
              <a:srgbClr val="CC0000"/>
            </a:solidFill>
            <a:ln w="23554">
              <a:noFill/>
            </a:ln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A-4650-AAAC-A73ABE5B51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MSSA (n=279)</c:v>
                </c:pt>
              </c:strCache>
            </c:strRef>
          </c:tx>
          <c:spPr>
            <a:solidFill>
              <a:srgbClr val="CC3300"/>
            </a:solidFill>
            <a:ln w="23554">
              <a:noFill/>
            </a:ln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A-4650-AAAC-A73ABE5B51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MRSA (n=112)</c:v>
                </c:pt>
              </c:strCache>
            </c:strRef>
          </c:tx>
          <c:spPr>
            <a:solidFill>
              <a:srgbClr val="CC6600"/>
            </a:solidFill>
            <a:ln w="23554">
              <a:noFill/>
            </a:ln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A-4650-AAAC-A73ABE5B51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ConS (n=112)</c:v>
                </c:pt>
              </c:strCache>
            </c:strRef>
          </c:tx>
          <c:spPr>
            <a:solidFill>
              <a:srgbClr val="FFC000"/>
            </a:solidFill>
            <a:ln w="23554">
              <a:noFill/>
            </a:ln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3A-4650-AAAC-A73ABE5B51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VISA (n=2)</c:v>
                </c:pt>
              </c:strCache>
            </c:strRef>
          </c:tx>
          <c:spPr>
            <a:solidFill>
              <a:srgbClr val="4472C4"/>
            </a:solidFill>
            <a:ln w="23554">
              <a:noFill/>
            </a:ln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3A-4650-AAAC-A73ABE5B51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Streptococci (n=138)</c:v>
                </c:pt>
              </c:strCache>
            </c:strRef>
          </c:tx>
          <c:spPr>
            <a:solidFill>
              <a:srgbClr val="70AD47"/>
            </a:solidFill>
            <a:ln w="23554">
              <a:noFill/>
            </a:ln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3A-4650-AAAC-A73ABE5B514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E. faecalis (n=85)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3A-4650-AAAC-A73ABE5B514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E. faecium (n=29)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3A-4650-AAAC-A73ABE5B514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Enterobacteriaceae (n=341)</c:v>
                </c:pt>
              </c:strCache>
            </c:strRef>
          </c:tx>
          <c:spPr>
            <a:solidFill>
              <a:srgbClr val="003296"/>
            </a:solidFill>
            <a:ln w="25148">
              <a:noFill/>
            </a:ln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3A-4650-AAAC-A73ABE5B514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Неферментирующие Грам - бациллы  (n=112)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35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Pathogen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73A-4650-AAAC-A73ABE5B5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605552"/>
        <c:axId val="1"/>
      </c:barChart>
      <c:catAx>
        <c:axId val="22660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605552"/>
        <c:crosses val="autoZero"/>
        <c:crossBetween val="between"/>
        <c:majorUnit val="20"/>
      </c:valAx>
      <c:spPr>
        <a:noFill/>
        <a:ln w="25382">
          <a:noFill/>
        </a:ln>
      </c:spPr>
    </c:plotArea>
    <c:legend>
      <c:legendPos val="b"/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1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1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1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9113809568984595E-2"/>
          <c:y val="0.75604755287941949"/>
          <c:w val="0.86726521835372994"/>
          <c:h val="0.20206227162781121"/>
        </c:manualLayout>
      </c:layout>
      <c:overlay val="0"/>
      <c:spPr>
        <a:noFill/>
        <a:ln w="2355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1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Топ 10 Групп микроорганизмов </a:t>
            </a:r>
            <a:r>
              <a:rPr lang="en-US" dirty="0"/>
              <a:t>(N=4705)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227422961018765E-2"/>
          <c:y val="0.11523050145488579"/>
          <c:w val="0.80396179644211141"/>
          <c:h val="0.483258146224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Лист2!$B$14</c:f>
              <c:strCache>
                <c:ptCount val="1"/>
                <c:pt idx="0">
                  <c:v>n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DB0C-4818-AE1A-0A2CD3B41E5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B0C-4818-AE1A-0A2CD3B41E5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DB0C-4818-AE1A-0A2CD3B41E5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B0C-4818-AE1A-0A2CD3B41E5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DB0C-4818-AE1A-0A2CD3B41E5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DB0C-4818-AE1A-0A2CD3B41E5F}"/>
              </c:ext>
            </c:extLst>
          </c:dPt>
          <c:cat>
            <c:strRef>
              <c:f>Лист2!$A$15:$A$21</c:f>
              <c:strCache>
                <c:ptCount val="7"/>
                <c:pt idx="0">
                  <c:v>Staphylococcus spp.</c:v>
                </c:pt>
                <c:pt idx="1">
                  <c:v>Enterobacterales</c:v>
                </c:pt>
                <c:pt idx="2">
                  <c:v>Pseudomonas spp.</c:v>
                </c:pt>
                <c:pt idx="3">
                  <c:v>Acinetobacter spp.</c:v>
                </c:pt>
                <c:pt idx="4">
                  <c:v>Enterococcus spp.</c:v>
                </c:pt>
                <c:pt idx="5">
                  <c:v>Stenotrophomonas spp.</c:v>
                </c:pt>
                <c:pt idx="6">
                  <c:v>Streptococcus groups A, B, C, G</c:v>
                </c:pt>
              </c:strCache>
            </c:strRef>
          </c:cat>
          <c:val>
            <c:numRef>
              <c:f>Лист2!$B$15:$B$21</c:f>
              <c:numCache>
                <c:formatCode>General</c:formatCode>
                <c:ptCount val="7"/>
                <c:pt idx="0">
                  <c:v>1337</c:v>
                </c:pt>
                <c:pt idx="1">
                  <c:v>1311</c:v>
                </c:pt>
                <c:pt idx="2">
                  <c:v>1011</c:v>
                </c:pt>
                <c:pt idx="3">
                  <c:v>718</c:v>
                </c:pt>
                <c:pt idx="4">
                  <c:v>269</c:v>
                </c:pt>
                <c:pt idx="5">
                  <c:v>48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6-4DF6-8400-3239112D0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278888"/>
        <c:axId val="560281840"/>
      </c:barChart>
      <c:lineChart>
        <c:grouping val="standard"/>
        <c:varyColors val="0"/>
        <c:ser>
          <c:idx val="1"/>
          <c:order val="1"/>
          <c:tx>
            <c:strRef>
              <c:f>Лист2!$C$14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15778826702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C-4818-AE1A-0A2CD3B41E5F}"/>
                </c:ext>
              </c:extLst>
            </c:dLbl>
            <c:dLbl>
              <c:idx val="1"/>
              <c:layout>
                <c:manualLayout>
                  <c:x val="9.2592592592592587E-3"/>
                  <c:y val="-3.236682400539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0C-4818-AE1A-0A2CD3B41E5F}"/>
                </c:ext>
              </c:extLst>
            </c:dLbl>
            <c:dLbl>
              <c:idx val="2"/>
              <c:layout>
                <c:manualLayout>
                  <c:x val="6.1728395061728392E-3"/>
                  <c:y val="-2.15778826702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C-4818-AE1A-0A2CD3B41E5F}"/>
                </c:ext>
              </c:extLst>
            </c:dLbl>
            <c:dLbl>
              <c:idx val="3"/>
              <c:layout>
                <c:manualLayout>
                  <c:x val="9.2592592592592032E-3"/>
                  <c:y val="-1.618341200269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0C-4818-AE1A-0A2CD3B41E5F}"/>
                </c:ext>
              </c:extLst>
            </c:dLbl>
            <c:dLbl>
              <c:idx val="4"/>
              <c:layout>
                <c:manualLayout>
                  <c:x val="0"/>
                  <c:y val="-2.6972353337828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0C-4818-AE1A-0A2CD3B41E5F}"/>
                </c:ext>
              </c:extLst>
            </c:dLbl>
            <c:dLbl>
              <c:idx val="5"/>
              <c:layout>
                <c:manualLayout>
                  <c:x val="-1.1316741696017772E-16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0C-4818-AE1A-0A2CD3B41E5F}"/>
                </c:ext>
              </c:extLst>
            </c:dLbl>
            <c:dLbl>
              <c:idx val="6"/>
              <c:layout>
                <c:manualLayout>
                  <c:x val="-9.2592592592592587E-3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C-4818-AE1A-0A2CD3B41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Лист2!$A$15:$A$21</c:f>
              <c:strCache>
                <c:ptCount val="7"/>
                <c:pt idx="0">
                  <c:v>Staphylococcus spp.</c:v>
                </c:pt>
                <c:pt idx="1">
                  <c:v>Enterobacterales</c:v>
                </c:pt>
                <c:pt idx="2">
                  <c:v>Pseudomonas spp.</c:v>
                </c:pt>
                <c:pt idx="3">
                  <c:v>Acinetobacter spp.</c:v>
                </c:pt>
                <c:pt idx="4">
                  <c:v>Enterococcus spp.</c:v>
                </c:pt>
                <c:pt idx="5">
                  <c:v>Stenotrophomonas spp.</c:v>
                </c:pt>
                <c:pt idx="6">
                  <c:v>Streptococcus groups A, B, C, G</c:v>
                </c:pt>
              </c:strCache>
            </c:strRef>
          </c:cat>
          <c:val>
            <c:numRef>
              <c:f>Лист2!$C$15:$C$21</c:f>
              <c:numCache>
                <c:formatCode>0.00%</c:formatCode>
                <c:ptCount val="7"/>
                <c:pt idx="0">
                  <c:v>0.2834428662285351</c:v>
                </c:pt>
                <c:pt idx="1">
                  <c:v>0.27793088827644691</c:v>
                </c:pt>
                <c:pt idx="2">
                  <c:v>0.2143311426754293</c:v>
                </c:pt>
                <c:pt idx="3">
                  <c:v>0.15221539113843544</c:v>
                </c:pt>
                <c:pt idx="4">
                  <c:v>5.7027771888912442E-2</c:v>
                </c:pt>
                <c:pt idx="5">
                  <c:v>1.0175959296162815E-2</c:v>
                </c:pt>
                <c:pt idx="6">
                  <c:v>2.331990672037312E-3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F6-4DF6-8400-3239112D0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273312"/>
        <c:axId val="560282168"/>
      </c:lineChart>
      <c:catAx>
        <c:axId val="56027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281840"/>
        <c:crosses val="autoZero"/>
        <c:auto val="1"/>
        <c:lblAlgn val="ctr"/>
        <c:lblOffset val="100"/>
        <c:noMultiLvlLbl val="0"/>
      </c:catAx>
      <c:valAx>
        <c:axId val="5602818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278888"/>
        <c:crosses val="autoZero"/>
        <c:crossBetween val="between"/>
      </c:valAx>
      <c:valAx>
        <c:axId val="56028216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273312"/>
        <c:crosses val="max"/>
        <c:crossBetween val="between"/>
      </c:valAx>
      <c:catAx>
        <c:axId val="560273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0282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Топ 10 микроорганизмов (</a:t>
            </a:r>
            <a:r>
              <a:rPr lang="en-US" dirty="0"/>
              <a:t>N=4717)</a:t>
            </a:r>
            <a:endParaRPr lang="ru-RU" dirty="0"/>
          </a:p>
        </c:rich>
      </c:tx>
      <c:layout>
        <c:manualLayout>
          <c:xMode val="edge"/>
          <c:yMode val="edge"/>
          <c:x val="0.21328314863419853"/>
          <c:y val="1.68361959653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905609021094586"/>
          <c:y val="0.10556147954019757"/>
          <c:w val="0.76413312919218435"/>
          <c:h val="0.49050313120468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n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AD7E-4813-8BA8-D57A6D11C6D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D7E-4813-8BA8-D57A6D11C6D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AD7E-4813-8BA8-D57A6D11C6D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D7E-4813-8BA8-D57A6D11C6D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AD7E-4813-8BA8-D57A6D11C6D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D7E-4813-8BA8-D57A6D11C6D0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AD7E-4813-8BA8-D57A6D11C6D0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AD7E-4813-8BA8-D57A6D11C6D0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AD7E-4813-8BA8-D57A6D11C6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AD7E-4813-8BA8-D57A6D11C6D0}"/>
              </c:ext>
            </c:extLst>
          </c:dPt>
          <c:cat>
            <c:strRef>
              <c:f>Лист2!$A$2:$A$11</c:f>
              <c:strCache>
                <c:ptCount val="10"/>
                <c:pt idx="0">
                  <c:v>Staphylococcus aureus</c:v>
                </c:pt>
                <c:pt idx="1">
                  <c:v>Pseudomonas aeruginosa</c:v>
                </c:pt>
                <c:pt idx="2">
                  <c:v>Acinetobacter baumannii</c:v>
                </c:pt>
                <c:pt idx="3">
                  <c:v>Klebsliella pneumoniae</c:v>
                </c:pt>
                <c:pt idx="4">
                  <c:v>Escherichia coli</c:v>
                </c:pt>
                <c:pt idx="5">
                  <c:v>Enterococcus faecalis</c:v>
                </c:pt>
                <c:pt idx="6">
                  <c:v>Proteus mirabilis</c:v>
                </c:pt>
                <c:pt idx="7">
                  <c:v>Enterobacter cloacae</c:v>
                </c:pt>
                <c:pt idx="8">
                  <c:v>Enterococcus faecium</c:v>
                </c:pt>
                <c:pt idx="9">
                  <c:v>Stenotrophomonas maltophilia</c:v>
                </c:pt>
              </c:strCache>
            </c:strRef>
          </c:cat>
          <c:val>
            <c:numRef>
              <c:f>Лист2!$B$2:$B$11</c:f>
              <c:numCache>
                <c:formatCode>General</c:formatCode>
                <c:ptCount val="10"/>
                <c:pt idx="0">
                  <c:v>1273</c:v>
                </c:pt>
                <c:pt idx="1">
                  <c:v>1002</c:v>
                </c:pt>
                <c:pt idx="2">
                  <c:v>701</c:v>
                </c:pt>
                <c:pt idx="3">
                  <c:v>504</c:v>
                </c:pt>
                <c:pt idx="4">
                  <c:v>353</c:v>
                </c:pt>
                <c:pt idx="5">
                  <c:v>181</c:v>
                </c:pt>
                <c:pt idx="6">
                  <c:v>156</c:v>
                </c:pt>
                <c:pt idx="7">
                  <c:v>128</c:v>
                </c:pt>
                <c:pt idx="8">
                  <c:v>65</c:v>
                </c:pt>
                <c:pt idx="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6-44E3-93EB-67F789614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139768"/>
        <c:axId val="419142392"/>
      </c:barChart>
      <c:lineChart>
        <c:grouping val="standard"/>
        <c:varyColors val="0"/>
        <c:ser>
          <c:idx val="1"/>
          <c:order val="1"/>
          <c:tx>
            <c:strRef>
              <c:f>Лист2!$C$1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2592592592592587E-3"/>
                  <c:y val="-1.397515357079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D7E-4813-8BA8-D57A6D11C6D0}"/>
                </c:ext>
              </c:extLst>
            </c:dLbl>
            <c:dLbl>
              <c:idx val="1"/>
              <c:layout>
                <c:manualLayout>
                  <c:x val="1.2345679012345678E-2"/>
                  <c:y val="-1.63043458325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D7E-4813-8BA8-D57A6D11C6D0}"/>
                </c:ext>
              </c:extLst>
            </c:dLbl>
            <c:dLbl>
              <c:idx val="2"/>
              <c:layout>
                <c:manualLayout>
                  <c:x val="9.2592592592592587E-3"/>
                  <c:y val="-2.096273035619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D7E-4813-8BA8-D57A6D11C6D0}"/>
                </c:ext>
              </c:extLst>
            </c:dLbl>
            <c:dLbl>
              <c:idx val="3"/>
              <c:layout>
                <c:manualLayout>
                  <c:x val="4.6296296296296294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7E-4813-8BA8-D57A6D11C6D0}"/>
                </c:ext>
              </c:extLst>
            </c:dLbl>
            <c:dLbl>
              <c:idx val="4"/>
              <c:layout>
                <c:manualLayout>
                  <c:x val="7.716049382716049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7E-4813-8BA8-D57A6D11C6D0}"/>
                </c:ext>
              </c:extLst>
            </c:dLbl>
            <c:dLbl>
              <c:idx val="5"/>
              <c:layout>
                <c:manualLayout>
                  <c:x val="0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7E-4813-8BA8-D57A6D11C6D0}"/>
                </c:ext>
              </c:extLst>
            </c:dLbl>
            <c:dLbl>
              <c:idx val="6"/>
              <c:layout>
                <c:manualLayout>
                  <c:x val="-1.1316741696017772E-16"/>
                  <c:y val="-1.683619596536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7E-4813-8BA8-D57A6D11C6D0}"/>
                </c:ext>
              </c:extLst>
            </c:dLbl>
            <c:dLbl>
              <c:idx val="7"/>
              <c:layout>
                <c:manualLayout>
                  <c:x val="-1.1316741696017772E-16"/>
                  <c:y val="-2.525429394805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D7E-4813-8BA8-D57A6D11C6D0}"/>
                </c:ext>
              </c:extLst>
            </c:dLbl>
            <c:dLbl>
              <c:idx val="8"/>
              <c:layout>
                <c:manualLayout>
                  <c:x val="3.0864197530864196E-3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7E-4813-8BA8-D57A6D11C6D0}"/>
                </c:ext>
              </c:extLst>
            </c:dLbl>
            <c:dLbl>
              <c:idx val="9"/>
              <c:layout>
                <c:manualLayout>
                  <c:x val="1.1316741696017772E-16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D7E-4813-8BA8-D57A6D11C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Лист2!$A$2:$A$11</c:f>
              <c:strCache>
                <c:ptCount val="10"/>
                <c:pt idx="0">
                  <c:v>Staphylococcus aureus</c:v>
                </c:pt>
                <c:pt idx="1">
                  <c:v>Pseudomonas aeruginosa</c:v>
                </c:pt>
                <c:pt idx="2">
                  <c:v>Acinetobacter baumannii</c:v>
                </c:pt>
                <c:pt idx="3">
                  <c:v>Klebsliella pneumoniae</c:v>
                </c:pt>
                <c:pt idx="4">
                  <c:v>Escherichia coli</c:v>
                </c:pt>
                <c:pt idx="5">
                  <c:v>Enterococcus faecalis</c:v>
                </c:pt>
                <c:pt idx="6">
                  <c:v>Proteus mirabilis</c:v>
                </c:pt>
                <c:pt idx="7">
                  <c:v>Enterobacter cloacae</c:v>
                </c:pt>
                <c:pt idx="8">
                  <c:v>Enterococcus faecium</c:v>
                </c:pt>
                <c:pt idx="9">
                  <c:v>Stenotrophomonas maltophilia</c:v>
                </c:pt>
              </c:strCache>
            </c:strRef>
          </c:cat>
          <c:val>
            <c:numRef>
              <c:f>Лист2!$C$2:$C$11</c:f>
              <c:numCache>
                <c:formatCode>0.00%</c:formatCode>
                <c:ptCount val="10"/>
                <c:pt idx="0">
                  <c:v>0.26993214588634434</c:v>
                </c:pt>
                <c:pt idx="1">
                  <c:v>0.21246819338422393</c:v>
                </c:pt>
                <c:pt idx="2">
                  <c:v>0.1486429177268872</c:v>
                </c:pt>
                <c:pt idx="3">
                  <c:v>0.10687022900763359</c:v>
                </c:pt>
                <c:pt idx="4">
                  <c:v>7.485156912637829E-2</c:v>
                </c:pt>
                <c:pt idx="5">
                  <c:v>3.8379983036471589E-2</c:v>
                </c:pt>
                <c:pt idx="6">
                  <c:v>3.3078880407124679E-2</c:v>
                </c:pt>
                <c:pt idx="7">
                  <c:v>2.7141645462256149E-2</c:v>
                </c:pt>
                <c:pt idx="8">
                  <c:v>1.3782866836301951E-2</c:v>
                </c:pt>
                <c:pt idx="9">
                  <c:v>1.0178117048346057E-2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A6-44E3-93EB-67F789614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141408"/>
        <c:axId val="419140752"/>
      </c:lineChart>
      <c:catAx>
        <c:axId val="41913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142392"/>
        <c:crosses val="autoZero"/>
        <c:auto val="1"/>
        <c:lblAlgn val="ctr"/>
        <c:lblOffset val="100"/>
        <c:noMultiLvlLbl val="0"/>
      </c:catAx>
      <c:valAx>
        <c:axId val="4191423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139768"/>
        <c:crosses val="autoZero"/>
        <c:crossBetween val="between"/>
      </c:valAx>
      <c:valAx>
        <c:axId val="41914075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141408"/>
        <c:crosses val="max"/>
        <c:crossBetween val="between"/>
      </c:valAx>
      <c:catAx>
        <c:axId val="419141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9140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401000</c:v>
                </c:pt>
                <c:pt idx="1">
                  <c:v>391000</c:v>
                </c:pt>
                <c:pt idx="2">
                  <c:v>365400</c:v>
                </c:pt>
                <c:pt idx="3">
                  <c:v>359500</c:v>
                </c:pt>
                <c:pt idx="4">
                  <c:v>343100</c:v>
                </c:pt>
                <c:pt idx="5">
                  <c:v>323700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2-4D7B-B36D-164F1F079E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79361560"/>
        <c:axId val="679365824"/>
      </c:barChart>
      <c:catAx>
        <c:axId val="67936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365824"/>
        <c:crosses val="autoZero"/>
        <c:auto val="1"/>
        <c:lblAlgn val="ctr"/>
        <c:lblOffset val="100"/>
        <c:noMultiLvlLbl val="0"/>
      </c:catAx>
      <c:valAx>
        <c:axId val="6793658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7936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899778450388"/>
          <c:y val="3.8272263457823898E-2"/>
          <c:w val="0.44296995707939102"/>
          <c:h val="0.80994631837902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Линезолид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E. faecium</c:v>
                </c:pt>
                <c:pt idx="1">
                  <c:v>E. faecalis</c:v>
                </c:pt>
                <c:pt idx="2">
                  <c:v>Streptococcus agalactiae</c:v>
                </c:pt>
                <c:pt idx="3">
                  <c:v>Streptococcus pyogenes</c:v>
                </c:pt>
                <c:pt idx="4">
                  <c:v>Other CoNS</c:v>
                </c:pt>
                <c:pt idx="5">
                  <c:v>S. epidermidis</c:v>
                </c:pt>
                <c:pt idx="6">
                  <c:v>MSSA</c:v>
                </c:pt>
                <c:pt idx="7">
                  <c:v>MRSA</c:v>
                </c:pt>
                <c:pt idx="8">
                  <c:v>S. aureus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9-46D8-8F1D-EFDA4A99D6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Тедизолид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E. faecium</c:v>
                </c:pt>
                <c:pt idx="1">
                  <c:v>E. faecalis</c:v>
                </c:pt>
                <c:pt idx="2">
                  <c:v>Streptococcus agalactiae</c:v>
                </c:pt>
                <c:pt idx="3">
                  <c:v>Streptococcus pyogenes</c:v>
                </c:pt>
                <c:pt idx="4">
                  <c:v>Other CoNS</c:v>
                </c:pt>
                <c:pt idx="5">
                  <c:v>S. epidermidis</c:v>
                </c:pt>
                <c:pt idx="6">
                  <c:v>MSSA</c:v>
                </c:pt>
                <c:pt idx="7">
                  <c:v>MRSA</c:v>
                </c:pt>
                <c:pt idx="8">
                  <c:v>S. aureus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0.5</c:v>
                </c:pt>
                <c:pt idx="1">
                  <c:v>0.5</c:v>
                </c:pt>
                <c:pt idx="2">
                  <c:v>0.25</c:v>
                </c:pt>
                <c:pt idx="3">
                  <c:v>0.25</c:v>
                </c:pt>
                <c:pt idx="4">
                  <c:v>0.5</c:v>
                </c:pt>
                <c:pt idx="5">
                  <c:v>0.25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9-46D8-8F1D-EFDA4A99D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911984"/>
        <c:axId val="2132915296"/>
      </c:barChart>
      <c:catAx>
        <c:axId val="2132911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32915296"/>
        <c:crosses val="autoZero"/>
        <c:auto val="1"/>
        <c:lblAlgn val="ctr"/>
        <c:lblOffset val="100"/>
        <c:noMultiLvlLbl val="0"/>
      </c:catAx>
      <c:valAx>
        <c:axId val="2132915296"/>
        <c:scaling>
          <c:orientation val="minMax"/>
          <c:max val="2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32911984"/>
        <c:crosses val="autoZero"/>
        <c:crossBetween val="between"/>
        <c:majorUnit val="0.5"/>
      </c:valAx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0.248721662627368"/>
          <c:y val="0.93775265486725701"/>
          <c:w val="0.40666307980442301"/>
          <c:h val="6.2247345132743402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27949079741499"/>
          <c:y val="3.8272263457823801E-2"/>
          <c:w val="0.49716192260151498"/>
          <c:h val="0.80994631837902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Линезолид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A-498D-8E55-A67CF56CA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Тедизолид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A-498D-8E55-A67CF56C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154080"/>
        <c:axId val="2134157632"/>
      </c:barChart>
      <c:catAx>
        <c:axId val="2134154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4157632"/>
        <c:crosses val="autoZero"/>
        <c:auto val="1"/>
        <c:lblAlgn val="ctr"/>
        <c:lblOffset val="100"/>
        <c:noMultiLvlLbl val="0"/>
      </c:catAx>
      <c:valAx>
        <c:axId val="2134157632"/>
        <c:scaling>
          <c:orientation val="minMax"/>
          <c:max val="1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41540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599472128799"/>
          <c:y val="0.93545900096333601"/>
          <c:w val="0.31778490018273398"/>
          <c:h val="6.1351643748512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05970-1CBC-4422-9A3D-3FC8344E010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DF3779-9DB0-4F85-A940-7192723B0308}" type="pres">
      <dgm:prSet presAssocID="{52905970-1CBC-4422-9A3D-3FC8344E010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54CCFB82-DD4A-4A13-BB84-EC68954203F6}" type="presOf" srcId="{52905970-1CBC-4422-9A3D-3FC8344E0108}" destId="{E4DF3779-9DB0-4F85-A940-7192723B0308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A757BB-0E76-4DEB-87AE-EA273592AA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9F06FD-B93A-448A-BF65-00D97B73B71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dirty="0"/>
            <a:t>Ожоги</a:t>
          </a:r>
        </a:p>
      </dgm:t>
    </dgm:pt>
    <dgm:pt modelId="{FE142872-E814-4B36-A4EC-51FF5E1DBBB3}" type="parTrans" cxnId="{F5A0FED4-0861-46D5-A7E2-8D7E2F2D6EAD}">
      <dgm:prSet/>
      <dgm:spPr/>
      <dgm:t>
        <a:bodyPr/>
        <a:lstStyle/>
        <a:p>
          <a:endParaRPr lang="ru-RU"/>
        </a:p>
      </dgm:t>
    </dgm:pt>
    <dgm:pt modelId="{DFB14961-A5F5-4A7C-A429-CFAC10C63623}" type="sibTrans" cxnId="{F5A0FED4-0861-46D5-A7E2-8D7E2F2D6EAD}">
      <dgm:prSet/>
      <dgm:spPr/>
      <dgm:t>
        <a:bodyPr/>
        <a:lstStyle/>
        <a:p>
          <a:endParaRPr lang="ru-RU"/>
        </a:p>
      </dgm:t>
    </dgm:pt>
    <dgm:pt modelId="{C896E020-4A73-4067-B341-90CC51244601}" type="pres">
      <dgm:prSet presAssocID="{AFA757BB-0E76-4DEB-87AE-EA273592AA06}" presName="linear" presStyleCnt="0">
        <dgm:presLayoutVars>
          <dgm:animLvl val="lvl"/>
          <dgm:resizeHandles val="exact"/>
        </dgm:presLayoutVars>
      </dgm:prSet>
      <dgm:spPr/>
    </dgm:pt>
    <dgm:pt modelId="{8B759420-5196-4328-84BE-195B33CF364B}" type="pres">
      <dgm:prSet presAssocID="{5C9F06FD-B93A-448A-BF65-00D97B73B71C}" presName="parentText" presStyleLbl="node1" presStyleIdx="0" presStyleCnt="1" custLinFactY="-8789" custLinFactNeighborX="35937" custLinFactNeighborY="-100000">
        <dgm:presLayoutVars>
          <dgm:chMax val="0"/>
          <dgm:bulletEnabled val="1"/>
        </dgm:presLayoutVars>
      </dgm:prSet>
      <dgm:spPr/>
    </dgm:pt>
  </dgm:ptLst>
  <dgm:cxnLst>
    <dgm:cxn modelId="{697A4E95-2016-49F4-99DC-C79387CA71FE}" type="presOf" srcId="{AFA757BB-0E76-4DEB-87AE-EA273592AA06}" destId="{C896E020-4A73-4067-B341-90CC51244601}" srcOrd="0" destOrd="0" presId="urn:microsoft.com/office/officeart/2005/8/layout/vList2"/>
    <dgm:cxn modelId="{E2E773CE-ED7A-47AA-9094-868E84892B7D}" type="presOf" srcId="{5C9F06FD-B93A-448A-BF65-00D97B73B71C}" destId="{8B759420-5196-4328-84BE-195B33CF364B}" srcOrd="0" destOrd="0" presId="urn:microsoft.com/office/officeart/2005/8/layout/vList2"/>
    <dgm:cxn modelId="{F5A0FED4-0861-46D5-A7E2-8D7E2F2D6EAD}" srcId="{AFA757BB-0E76-4DEB-87AE-EA273592AA06}" destId="{5C9F06FD-B93A-448A-BF65-00D97B73B71C}" srcOrd="0" destOrd="0" parTransId="{FE142872-E814-4B36-A4EC-51FF5E1DBBB3}" sibTransId="{DFB14961-A5F5-4A7C-A429-CFAC10C63623}"/>
    <dgm:cxn modelId="{7995F142-A3A7-4013-B43B-4E47171EB850}" type="presParOf" srcId="{C896E020-4A73-4067-B341-90CC51244601}" destId="{8B759420-5196-4328-84BE-195B33CF36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A1857D-F8ED-4D00-9C09-A596BB4AD8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B36852-B2A4-4B25-8DB9-99A7F5C4AD5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dirty="0"/>
            <a:t>Глубокие абсцессы</a:t>
          </a:r>
        </a:p>
      </dgm:t>
    </dgm:pt>
    <dgm:pt modelId="{1E76C0EF-69D9-456A-B646-975E106D3C66}" type="parTrans" cxnId="{7C9B6056-F6FC-40C9-B724-DEDE59B8D501}">
      <dgm:prSet/>
      <dgm:spPr/>
      <dgm:t>
        <a:bodyPr/>
        <a:lstStyle/>
        <a:p>
          <a:endParaRPr lang="ru-RU"/>
        </a:p>
      </dgm:t>
    </dgm:pt>
    <dgm:pt modelId="{F2F6DA6C-BDD1-41F3-8E5C-69A0F5BB95B7}" type="sibTrans" cxnId="{7C9B6056-F6FC-40C9-B724-DEDE59B8D501}">
      <dgm:prSet/>
      <dgm:spPr/>
      <dgm:t>
        <a:bodyPr/>
        <a:lstStyle/>
        <a:p>
          <a:endParaRPr lang="ru-RU"/>
        </a:p>
      </dgm:t>
    </dgm:pt>
    <dgm:pt modelId="{A666F061-B7D3-4C04-AC7F-7D6EB2EEEFAF}" type="pres">
      <dgm:prSet presAssocID="{1BA1857D-F8ED-4D00-9C09-A596BB4AD8E1}" presName="linear" presStyleCnt="0">
        <dgm:presLayoutVars>
          <dgm:animLvl val="lvl"/>
          <dgm:resizeHandles val="exact"/>
        </dgm:presLayoutVars>
      </dgm:prSet>
      <dgm:spPr/>
    </dgm:pt>
    <dgm:pt modelId="{9D145258-8868-428E-9928-CC89D73E0DF1}" type="pres">
      <dgm:prSet presAssocID="{7FB36852-B2A4-4B25-8DB9-99A7F5C4AD5E}" presName="parentText" presStyleLbl="node1" presStyleIdx="0" presStyleCnt="1" custLinFactNeighborX="-2103" custLinFactNeighborY="-58090">
        <dgm:presLayoutVars>
          <dgm:chMax val="0"/>
          <dgm:bulletEnabled val="1"/>
        </dgm:presLayoutVars>
      </dgm:prSet>
      <dgm:spPr/>
    </dgm:pt>
  </dgm:ptLst>
  <dgm:cxnLst>
    <dgm:cxn modelId="{9CEDBC13-244E-458F-8AF3-5A18658900FF}" type="presOf" srcId="{7FB36852-B2A4-4B25-8DB9-99A7F5C4AD5E}" destId="{9D145258-8868-428E-9928-CC89D73E0DF1}" srcOrd="0" destOrd="0" presId="urn:microsoft.com/office/officeart/2005/8/layout/vList2"/>
    <dgm:cxn modelId="{7C9B6056-F6FC-40C9-B724-DEDE59B8D501}" srcId="{1BA1857D-F8ED-4D00-9C09-A596BB4AD8E1}" destId="{7FB36852-B2A4-4B25-8DB9-99A7F5C4AD5E}" srcOrd="0" destOrd="0" parTransId="{1E76C0EF-69D9-456A-B646-975E106D3C66}" sibTransId="{F2F6DA6C-BDD1-41F3-8E5C-69A0F5BB95B7}"/>
    <dgm:cxn modelId="{BE862DD6-B241-4693-B0D4-14A2C49DBEDE}" type="presOf" srcId="{1BA1857D-F8ED-4D00-9C09-A596BB4AD8E1}" destId="{A666F061-B7D3-4C04-AC7F-7D6EB2EEEFAF}" srcOrd="0" destOrd="0" presId="urn:microsoft.com/office/officeart/2005/8/layout/vList2"/>
    <dgm:cxn modelId="{5BB372EF-EE7A-490F-AE78-5147CCC564B8}" type="presParOf" srcId="{A666F061-B7D3-4C04-AC7F-7D6EB2EEEFAF}" destId="{9D145258-8868-428E-9928-CC89D73E0D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A42DF3-3344-4F1C-AAA5-BD9A43614B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7BC5D4-18EB-473E-A521-DDB779B30F1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dirty="0"/>
            <a:t>Сопутствующие заболевания</a:t>
          </a:r>
          <a:endParaRPr lang="ru-RU" sz="1800" dirty="0"/>
        </a:p>
      </dgm:t>
    </dgm:pt>
    <dgm:pt modelId="{B7C94961-0957-4742-84A0-F09264DDB957}" type="parTrans" cxnId="{C38E8DF3-DE04-4D4D-826D-552920FF0457}">
      <dgm:prSet/>
      <dgm:spPr/>
      <dgm:t>
        <a:bodyPr/>
        <a:lstStyle/>
        <a:p>
          <a:endParaRPr lang="ru-RU"/>
        </a:p>
      </dgm:t>
    </dgm:pt>
    <dgm:pt modelId="{67595304-03FD-41D7-81FE-182E674A36BC}" type="sibTrans" cxnId="{C38E8DF3-DE04-4D4D-826D-552920FF0457}">
      <dgm:prSet/>
      <dgm:spPr/>
      <dgm:t>
        <a:bodyPr/>
        <a:lstStyle/>
        <a:p>
          <a:endParaRPr lang="ru-RU"/>
        </a:p>
      </dgm:t>
    </dgm:pt>
    <dgm:pt modelId="{D086E52C-2670-4BBC-AA0E-F53F80BC8DCC}" type="pres">
      <dgm:prSet presAssocID="{FAA42DF3-3344-4F1C-AAA5-BD9A43614B80}" presName="linear" presStyleCnt="0">
        <dgm:presLayoutVars>
          <dgm:animLvl val="lvl"/>
          <dgm:resizeHandles val="exact"/>
        </dgm:presLayoutVars>
      </dgm:prSet>
      <dgm:spPr/>
    </dgm:pt>
    <dgm:pt modelId="{30530583-4859-4934-83A6-EA49E45554D3}" type="pres">
      <dgm:prSet presAssocID="{C07BC5D4-18EB-473E-A521-DDB779B30F12}" presName="parentText" presStyleLbl="node1" presStyleIdx="0" presStyleCnt="1" custLinFactNeighborX="41151" custLinFactNeighborY="-28423">
        <dgm:presLayoutVars>
          <dgm:chMax val="0"/>
          <dgm:bulletEnabled val="1"/>
        </dgm:presLayoutVars>
      </dgm:prSet>
      <dgm:spPr/>
    </dgm:pt>
  </dgm:ptLst>
  <dgm:cxnLst>
    <dgm:cxn modelId="{23E0F41C-CFB0-443D-8F7B-1135440E8B05}" type="presOf" srcId="{C07BC5D4-18EB-473E-A521-DDB779B30F12}" destId="{30530583-4859-4934-83A6-EA49E45554D3}" srcOrd="0" destOrd="0" presId="urn:microsoft.com/office/officeart/2005/8/layout/vList2"/>
    <dgm:cxn modelId="{B5089E24-B2B9-4962-B9B3-D1C84E761066}" type="presOf" srcId="{FAA42DF3-3344-4F1C-AAA5-BD9A43614B80}" destId="{D086E52C-2670-4BBC-AA0E-F53F80BC8DCC}" srcOrd="0" destOrd="0" presId="urn:microsoft.com/office/officeart/2005/8/layout/vList2"/>
    <dgm:cxn modelId="{C38E8DF3-DE04-4D4D-826D-552920FF0457}" srcId="{FAA42DF3-3344-4F1C-AAA5-BD9A43614B80}" destId="{C07BC5D4-18EB-473E-A521-DDB779B30F12}" srcOrd="0" destOrd="0" parTransId="{B7C94961-0957-4742-84A0-F09264DDB957}" sibTransId="{67595304-03FD-41D7-81FE-182E674A36BC}"/>
    <dgm:cxn modelId="{A622F578-CD25-4611-B86E-0C5FFD886AA1}" type="presParOf" srcId="{D086E52C-2670-4BBC-AA0E-F53F80BC8DCC}" destId="{30530583-4859-4934-83A6-EA49E45554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68B875-F472-4F08-BE54-77603D64A70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72541C1-94AB-462F-B70F-6742A0AB67A6}">
      <dgm:prSet/>
      <dgm:spPr/>
      <dgm:t>
        <a:bodyPr/>
        <a:lstStyle/>
        <a:p>
          <a:pPr algn="l" rtl="0"/>
          <a:r>
            <a:rPr lang="ru-RU" dirty="0">
              <a:latin typeface="Georgia" pitchFamily="18" charset="0"/>
            </a:rPr>
            <a:t>При выделении </a:t>
          </a:r>
          <a:r>
            <a:rPr lang="en-US" dirty="0">
              <a:latin typeface="Georgia" pitchFamily="18" charset="0"/>
            </a:rPr>
            <a:t>MRSA</a:t>
          </a:r>
          <a:r>
            <a:rPr lang="ru-RU" dirty="0">
              <a:latin typeface="Georgia" pitchFamily="18" charset="0"/>
            </a:rPr>
            <a:t> у больных с осложненными инфекциями кожи и мягких тканей</a:t>
          </a:r>
        </a:p>
      </dgm:t>
    </dgm:pt>
    <dgm:pt modelId="{04D30AB0-FD85-4175-AB84-D2BF9F5917E6}" type="parTrans" cxnId="{1196C641-7A6E-4BE9-9EF5-790B7A39219F}">
      <dgm:prSet/>
      <dgm:spPr/>
      <dgm:t>
        <a:bodyPr/>
        <a:lstStyle/>
        <a:p>
          <a:endParaRPr lang="ru-RU"/>
        </a:p>
      </dgm:t>
    </dgm:pt>
    <dgm:pt modelId="{5208742F-EF9A-47D8-961B-6E0C6A312BBD}" type="sibTrans" cxnId="{1196C641-7A6E-4BE9-9EF5-790B7A39219F}">
      <dgm:prSet/>
      <dgm:spPr/>
      <dgm:t>
        <a:bodyPr/>
        <a:lstStyle/>
        <a:p>
          <a:endParaRPr lang="ru-RU"/>
        </a:p>
      </dgm:t>
    </dgm:pt>
    <dgm:pt modelId="{B249B1A5-B48C-47B7-92FB-12C8D251F0C0}" type="pres">
      <dgm:prSet presAssocID="{B868B875-F472-4F08-BE54-77603D64A7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A9045AB-E637-42C2-866E-013C8FF8B105}" type="pres">
      <dgm:prSet presAssocID="{472541C1-94AB-462F-B70F-6742A0AB67A6}" presName="circle1" presStyleLbl="node1" presStyleIdx="0" presStyleCnt="1"/>
      <dgm:spPr/>
    </dgm:pt>
    <dgm:pt modelId="{F40FDAFC-BF31-44E3-9734-B8BD70F70310}" type="pres">
      <dgm:prSet presAssocID="{472541C1-94AB-462F-B70F-6742A0AB67A6}" presName="space" presStyleCnt="0"/>
      <dgm:spPr/>
    </dgm:pt>
    <dgm:pt modelId="{99285A18-FAA5-4734-8DE8-F0C5779B5294}" type="pres">
      <dgm:prSet presAssocID="{472541C1-94AB-462F-B70F-6742A0AB67A6}" presName="rect1" presStyleLbl="alignAcc1" presStyleIdx="0" presStyleCnt="1"/>
      <dgm:spPr/>
    </dgm:pt>
    <dgm:pt modelId="{0E3A0601-B1BB-46C2-A998-CB51B81F2344}" type="pres">
      <dgm:prSet presAssocID="{472541C1-94AB-462F-B70F-6742A0AB67A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8B6773E-9591-484F-90B2-8C15621D912C}" type="presOf" srcId="{472541C1-94AB-462F-B70F-6742A0AB67A6}" destId="{99285A18-FAA5-4734-8DE8-F0C5779B5294}" srcOrd="0" destOrd="0" presId="urn:microsoft.com/office/officeart/2005/8/layout/target3"/>
    <dgm:cxn modelId="{1196C641-7A6E-4BE9-9EF5-790B7A39219F}" srcId="{B868B875-F472-4F08-BE54-77603D64A70B}" destId="{472541C1-94AB-462F-B70F-6742A0AB67A6}" srcOrd="0" destOrd="0" parTransId="{04D30AB0-FD85-4175-AB84-D2BF9F5917E6}" sibTransId="{5208742F-EF9A-47D8-961B-6E0C6A312BBD}"/>
    <dgm:cxn modelId="{4E291A74-D4EF-4810-BD2E-3544FC2DD69D}" type="presOf" srcId="{B868B875-F472-4F08-BE54-77603D64A70B}" destId="{B249B1A5-B48C-47B7-92FB-12C8D251F0C0}" srcOrd="0" destOrd="0" presId="urn:microsoft.com/office/officeart/2005/8/layout/target3"/>
    <dgm:cxn modelId="{4767F3AE-9AB5-408F-B58E-2D7B0EED8CC3}" type="presOf" srcId="{472541C1-94AB-462F-B70F-6742A0AB67A6}" destId="{0E3A0601-B1BB-46C2-A998-CB51B81F2344}" srcOrd="1" destOrd="0" presId="urn:microsoft.com/office/officeart/2005/8/layout/target3"/>
    <dgm:cxn modelId="{448F4403-4B38-4304-B09C-85E087D6348A}" type="presParOf" srcId="{B249B1A5-B48C-47B7-92FB-12C8D251F0C0}" destId="{5A9045AB-E637-42C2-866E-013C8FF8B105}" srcOrd="0" destOrd="0" presId="urn:microsoft.com/office/officeart/2005/8/layout/target3"/>
    <dgm:cxn modelId="{6B4FA927-6AC9-4D3A-96EA-F77C4593CD05}" type="presParOf" srcId="{B249B1A5-B48C-47B7-92FB-12C8D251F0C0}" destId="{F40FDAFC-BF31-44E3-9734-B8BD70F70310}" srcOrd="1" destOrd="0" presId="urn:microsoft.com/office/officeart/2005/8/layout/target3"/>
    <dgm:cxn modelId="{E31B9085-B4E5-471D-B01E-A0AA689DD336}" type="presParOf" srcId="{B249B1A5-B48C-47B7-92FB-12C8D251F0C0}" destId="{99285A18-FAA5-4734-8DE8-F0C5779B5294}" srcOrd="2" destOrd="0" presId="urn:microsoft.com/office/officeart/2005/8/layout/target3"/>
    <dgm:cxn modelId="{D9A81483-BD3B-4C43-8C79-F8AB1E476FCE}" type="presParOf" srcId="{B249B1A5-B48C-47B7-92FB-12C8D251F0C0}" destId="{0E3A0601-B1BB-46C2-A998-CB51B81F23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EC0EE9-E98D-4F00-BDD6-A7DB1A7EA940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E8A982-BD0D-47CC-AA59-7421F7439BC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b="1" i="1" dirty="0">
              <a:latin typeface="Georgia" pitchFamily="18" charset="0"/>
            </a:rPr>
            <a:t>Длительность пребывания в стационаре</a:t>
          </a:r>
          <a:endParaRPr lang="ru-RU" dirty="0">
            <a:latin typeface="Georgia" pitchFamily="18" charset="0"/>
          </a:endParaRPr>
        </a:p>
      </dgm:t>
    </dgm:pt>
    <dgm:pt modelId="{7539C8EB-8785-4E77-AE78-AC1AFAEB09A6}" type="parTrans" cxnId="{80919A90-7B20-4CE3-B2CB-66602E5CDEB0}">
      <dgm:prSet/>
      <dgm:spPr/>
      <dgm:t>
        <a:bodyPr/>
        <a:lstStyle/>
        <a:p>
          <a:endParaRPr lang="ru-RU"/>
        </a:p>
      </dgm:t>
    </dgm:pt>
    <dgm:pt modelId="{AB026B93-6E67-44E9-9729-4A31A864DC98}" type="sibTrans" cxnId="{80919A90-7B20-4CE3-B2CB-66602E5CDEB0}">
      <dgm:prSet/>
      <dgm:spPr/>
      <dgm:t>
        <a:bodyPr/>
        <a:lstStyle/>
        <a:p>
          <a:endParaRPr lang="ru-RU"/>
        </a:p>
      </dgm:t>
    </dgm:pt>
    <dgm:pt modelId="{80B65599-068A-43FC-8E1F-6C74C73917B0}" type="pres">
      <dgm:prSet presAssocID="{60EC0EE9-E98D-4F00-BDD6-A7DB1A7EA94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031C40-7096-498D-95A3-4C18BDEF4F20}" type="pres">
      <dgm:prSet presAssocID="{26E8A982-BD0D-47CC-AA59-7421F7439BCA}" presName="horFlow" presStyleCnt="0"/>
      <dgm:spPr/>
    </dgm:pt>
    <dgm:pt modelId="{5A9789E0-C497-4698-AE03-8F4A4B550C93}" type="pres">
      <dgm:prSet presAssocID="{26E8A982-BD0D-47CC-AA59-7421F7439BCA}" presName="bigChev" presStyleLbl="node1" presStyleIdx="0" presStyleCnt="1" custScaleX="124756"/>
      <dgm:spPr/>
    </dgm:pt>
  </dgm:ptLst>
  <dgm:cxnLst>
    <dgm:cxn modelId="{80919A90-7B20-4CE3-B2CB-66602E5CDEB0}" srcId="{60EC0EE9-E98D-4F00-BDD6-A7DB1A7EA940}" destId="{26E8A982-BD0D-47CC-AA59-7421F7439BCA}" srcOrd="0" destOrd="0" parTransId="{7539C8EB-8785-4E77-AE78-AC1AFAEB09A6}" sibTransId="{AB026B93-6E67-44E9-9729-4A31A864DC98}"/>
    <dgm:cxn modelId="{2FE755BB-47F6-4277-AD30-E2ACDDC2154B}" type="presOf" srcId="{60EC0EE9-E98D-4F00-BDD6-A7DB1A7EA940}" destId="{80B65599-068A-43FC-8E1F-6C74C73917B0}" srcOrd="0" destOrd="0" presId="urn:microsoft.com/office/officeart/2005/8/layout/lProcess3"/>
    <dgm:cxn modelId="{EDF48CDA-CC0A-4C75-A05E-357132491062}" type="presOf" srcId="{26E8A982-BD0D-47CC-AA59-7421F7439BCA}" destId="{5A9789E0-C497-4698-AE03-8F4A4B550C93}" srcOrd="0" destOrd="0" presId="urn:microsoft.com/office/officeart/2005/8/layout/lProcess3"/>
    <dgm:cxn modelId="{2F961AB2-F9B2-4DB8-9ACD-5142BA066CAE}" type="presParOf" srcId="{80B65599-068A-43FC-8E1F-6C74C73917B0}" destId="{F3031C40-7096-498D-95A3-4C18BDEF4F20}" srcOrd="0" destOrd="0" presId="urn:microsoft.com/office/officeart/2005/8/layout/lProcess3"/>
    <dgm:cxn modelId="{C9F759BA-DBE1-425C-AF3B-E0BE6D8A8B30}" type="presParOf" srcId="{F3031C40-7096-498D-95A3-4C18BDEF4F20}" destId="{5A9789E0-C497-4698-AE03-8F4A4B550C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1EF991F-AEA2-4F42-A02D-44423242DF48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B3E522-693C-49A5-A423-647AF2DF722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b="1" i="1" dirty="0">
              <a:latin typeface="Georgia" pitchFamily="18" charset="0"/>
            </a:rPr>
            <a:t>Затраты на лечение</a:t>
          </a:r>
          <a:endParaRPr lang="ru-RU" dirty="0">
            <a:latin typeface="Georgia" pitchFamily="18" charset="0"/>
          </a:endParaRPr>
        </a:p>
      </dgm:t>
    </dgm:pt>
    <dgm:pt modelId="{AFFBD74A-3B80-4B7C-BE3C-4DEB681B74D5}" type="parTrans" cxnId="{09033051-284F-4B8E-852E-66858C3DE1A4}">
      <dgm:prSet/>
      <dgm:spPr/>
      <dgm:t>
        <a:bodyPr/>
        <a:lstStyle/>
        <a:p>
          <a:endParaRPr lang="ru-RU"/>
        </a:p>
      </dgm:t>
    </dgm:pt>
    <dgm:pt modelId="{568420EB-AE48-4FFF-84C9-D8A07155C10A}" type="sibTrans" cxnId="{09033051-284F-4B8E-852E-66858C3DE1A4}">
      <dgm:prSet/>
      <dgm:spPr/>
      <dgm:t>
        <a:bodyPr/>
        <a:lstStyle/>
        <a:p>
          <a:endParaRPr lang="ru-RU"/>
        </a:p>
      </dgm:t>
    </dgm:pt>
    <dgm:pt modelId="{DEF4BD4C-8075-451F-9E61-F1B901ADD5AF}" type="pres">
      <dgm:prSet presAssocID="{E1EF991F-AEA2-4F42-A02D-44423242DF4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EF883C-1E91-4117-BB42-76C1509B08E3}" type="pres">
      <dgm:prSet presAssocID="{50B3E522-693C-49A5-A423-647AF2DF7224}" presName="horFlow" presStyleCnt="0"/>
      <dgm:spPr/>
    </dgm:pt>
    <dgm:pt modelId="{20B92271-DAB8-4416-8DCF-FE317843810F}" type="pres">
      <dgm:prSet presAssocID="{50B3E522-693C-49A5-A423-647AF2DF7224}" presName="bigChev" presStyleLbl="node1" presStyleIdx="0" presStyleCnt="1" custScaleX="120029"/>
      <dgm:spPr/>
    </dgm:pt>
  </dgm:ptLst>
  <dgm:cxnLst>
    <dgm:cxn modelId="{A48B5B22-6C7A-49A9-A22C-6FE5D0C62A25}" type="presOf" srcId="{E1EF991F-AEA2-4F42-A02D-44423242DF48}" destId="{DEF4BD4C-8075-451F-9E61-F1B901ADD5AF}" srcOrd="0" destOrd="0" presId="urn:microsoft.com/office/officeart/2005/8/layout/lProcess3"/>
    <dgm:cxn modelId="{09033051-284F-4B8E-852E-66858C3DE1A4}" srcId="{E1EF991F-AEA2-4F42-A02D-44423242DF48}" destId="{50B3E522-693C-49A5-A423-647AF2DF7224}" srcOrd="0" destOrd="0" parTransId="{AFFBD74A-3B80-4B7C-BE3C-4DEB681B74D5}" sibTransId="{568420EB-AE48-4FFF-84C9-D8A07155C10A}"/>
    <dgm:cxn modelId="{753E49C3-5218-485F-9331-893A9759FC4B}" type="presOf" srcId="{50B3E522-693C-49A5-A423-647AF2DF7224}" destId="{20B92271-DAB8-4416-8DCF-FE317843810F}" srcOrd="0" destOrd="0" presId="urn:microsoft.com/office/officeart/2005/8/layout/lProcess3"/>
    <dgm:cxn modelId="{90CA8637-EF7B-4740-BCA2-C09D35CF9568}" type="presParOf" srcId="{DEF4BD4C-8075-451F-9E61-F1B901ADD5AF}" destId="{2EEF883C-1E91-4117-BB42-76C1509B08E3}" srcOrd="0" destOrd="0" presId="urn:microsoft.com/office/officeart/2005/8/layout/lProcess3"/>
    <dgm:cxn modelId="{543D686D-2DFE-4D4C-842C-7CB5606A2867}" type="presParOf" srcId="{2EEF883C-1E91-4117-BB42-76C1509B08E3}" destId="{20B92271-DAB8-4416-8DCF-FE317843810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CB4C744-47CA-4CE8-B22B-15831DC83144}" type="doc">
      <dgm:prSet loTypeId="urn:microsoft.com/office/officeart/2005/8/layout/hList7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1BA62EB-1AF5-4AB7-B7AA-29E70723EB8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sz="2000" b="1" i="1" dirty="0">
              <a:latin typeface="Georgia" pitchFamily="18" charset="0"/>
            </a:rPr>
            <a:t>Затраты на лечение в год в США</a:t>
          </a:r>
          <a:endParaRPr lang="ru-RU" sz="2000" dirty="0">
            <a:latin typeface="Georgia" pitchFamily="18" charset="0"/>
          </a:endParaRPr>
        </a:p>
      </dgm:t>
    </dgm:pt>
    <dgm:pt modelId="{82956C37-1F4D-447F-BA21-5598DCF345D8}" type="parTrans" cxnId="{4EDB48D8-4E3A-4E48-BE2A-C4C13799789B}">
      <dgm:prSet/>
      <dgm:spPr/>
      <dgm:t>
        <a:bodyPr/>
        <a:lstStyle/>
        <a:p>
          <a:endParaRPr lang="ru-RU"/>
        </a:p>
      </dgm:t>
    </dgm:pt>
    <dgm:pt modelId="{EC035843-B30D-419C-A65D-BB9204485087}" type="sibTrans" cxnId="{4EDB48D8-4E3A-4E48-BE2A-C4C13799789B}">
      <dgm:prSet/>
      <dgm:spPr/>
      <dgm:t>
        <a:bodyPr/>
        <a:lstStyle/>
        <a:p>
          <a:endParaRPr lang="ru-RU"/>
        </a:p>
      </dgm:t>
    </dgm:pt>
    <dgm:pt modelId="{58D399AC-245B-4372-A9C4-8FC79B9CBAEE}" type="pres">
      <dgm:prSet presAssocID="{8CB4C744-47CA-4CE8-B22B-15831DC83144}" presName="Name0" presStyleCnt="0">
        <dgm:presLayoutVars>
          <dgm:dir/>
          <dgm:resizeHandles val="exact"/>
        </dgm:presLayoutVars>
      </dgm:prSet>
      <dgm:spPr/>
    </dgm:pt>
    <dgm:pt modelId="{09674122-054E-4CB4-A91E-AAA2603CDDF7}" type="pres">
      <dgm:prSet presAssocID="{8CB4C744-47CA-4CE8-B22B-15831DC83144}" presName="fgShape" presStyleLbl="fgShp" presStyleIdx="0" presStyleCnt="1"/>
      <dgm:spPr/>
    </dgm:pt>
    <dgm:pt modelId="{29EDFABA-97DC-4215-A54B-8F6F6A1B7828}" type="pres">
      <dgm:prSet presAssocID="{8CB4C744-47CA-4CE8-B22B-15831DC83144}" presName="linComp" presStyleCnt="0"/>
      <dgm:spPr/>
    </dgm:pt>
    <dgm:pt modelId="{623E4298-E922-4FF2-B031-8F1809258C72}" type="pres">
      <dgm:prSet presAssocID="{A1BA62EB-1AF5-4AB7-B7AA-29E70723EB85}" presName="compNode" presStyleCnt="0"/>
      <dgm:spPr/>
    </dgm:pt>
    <dgm:pt modelId="{FF00566B-DEA7-436B-AF8D-141E80B66464}" type="pres">
      <dgm:prSet presAssocID="{A1BA62EB-1AF5-4AB7-B7AA-29E70723EB85}" presName="bkgdShape" presStyleLbl="node1" presStyleIdx="0" presStyleCnt="1"/>
      <dgm:spPr/>
    </dgm:pt>
    <dgm:pt modelId="{F9B79B04-E4F6-4B2A-9EFB-3D80035FA648}" type="pres">
      <dgm:prSet presAssocID="{A1BA62EB-1AF5-4AB7-B7AA-29E70723EB85}" presName="nodeTx" presStyleLbl="node1" presStyleIdx="0" presStyleCnt="1">
        <dgm:presLayoutVars>
          <dgm:bulletEnabled val="1"/>
        </dgm:presLayoutVars>
      </dgm:prSet>
      <dgm:spPr/>
    </dgm:pt>
    <dgm:pt modelId="{B51C5D0B-BBED-4507-A937-870C86576585}" type="pres">
      <dgm:prSet presAssocID="{A1BA62EB-1AF5-4AB7-B7AA-29E70723EB85}" presName="invisiNode" presStyleLbl="node1" presStyleIdx="0" presStyleCnt="1"/>
      <dgm:spPr/>
    </dgm:pt>
    <dgm:pt modelId="{303CC970-D353-4C4F-AFB7-65607212558B}" type="pres">
      <dgm:prSet presAssocID="{A1BA62EB-1AF5-4AB7-B7AA-29E70723EB85}" presName="imagNode" presStyleLbl="fgImgPlace1" presStyleIdx="0" presStyleCnt="1"/>
      <dgm:spPr/>
    </dgm:pt>
  </dgm:ptLst>
  <dgm:cxnLst>
    <dgm:cxn modelId="{9A08B33C-B0F3-4405-9BF3-1CEB30428A9F}" type="presOf" srcId="{A1BA62EB-1AF5-4AB7-B7AA-29E70723EB85}" destId="{FF00566B-DEA7-436B-AF8D-141E80B66464}" srcOrd="0" destOrd="0" presId="urn:microsoft.com/office/officeart/2005/8/layout/hList7#1"/>
    <dgm:cxn modelId="{5AED8584-144E-4A7C-A2C5-4296B8B837F3}" type="presOf" srcId="{8CB4C744-47CA-4CE8-B22B-15831DC83144}" destId="{58D399AC-245B-4372-A9C4-8FC79B9CBAEE}" srcOrd="0" destOrd="0" presId="urn:microsoft.com/office/officeart/2005/8/layout/hList7#1"/>
    <dgm:cxn modelId="{4EDB48D8-4E3A-4E48-BE2A-C4C13799789B}" srcId="{8CB4C744-47CA-4CE8-B22B-15831DC83144}" destId="{A1BA62EB-1AF5-4AB7-B7AA-29E70723EB85}" srcOrd="0" destOrd="0" parTransId="{82956C37-1F4D-447F-BA21-5598DCF345D8}" sibTransId="{EC035843-B30D-419C-A65D-BB9204485087}"/>
    <dgm:cxn modelId="{D48F5FF5-CC20-4640-8E66-C808B3086EF0}" type="presOf" srcId="{A1BA62EB-1AF5-4AB7-B7AA-29E70723EB85}" destId="{F9B79B04-E4F6-4B2A-9EFB-3D80035FA648}" srcOrd="1" destOrd="0" presId="urn:microsoft.com/office/officeart/2005/8/layout/hList7#1"/>
    <dgm:cxn modelId="{A28DB81C-54D3-4EF4-88C0-CA31B5820FB2}" type="presParOf" srcId="{58D399AC-245B-4372-A9C4-8FC79B9CBAEE}" destId="{09674122-054E-4CB4-A91E-AAA2603CDDF7}" srcOrd="0" destOrd="0" presId="urn:microsoft.com/office/officeart/2005/8/layout/hList7#1"/>
    <dgm:cxn modelId="{FF0BE5ED-8F42-4B83-BD20-40D16602F790}" type="presParOf" srcId="{58D399AC-245B-4372-A9C4-8FC79B9CBAEE}" destId="{29EDFABA-97DC-4215-A54B-8F6F6A1B7828}" srcOrd="1" destOrd="0" presId="urn:microsoft.com/office/officeart/2005/8/layout/hList7#1"/>
    <dgm:cxn modelId="{931A40B1-1DBD-4DDC-A666-19A204FBBFC9}" type="presParOf" srcId="{29EDFABA-97DC-4215-A54B-8F6F6A1B7828}" destId="{623E4298-E922-4FF2-B031-8F1809258C72}" srcOrd="0" destOrd="0" presId="urn:microsoft.com/office/officeart/2005/8/layout/hList7#1"/>
    <dgm:cxn modelId="{F5446584-84BF-47B1-8814-A70CF1D844E5}" type="presParOf" srcId="{623E4298-E922-4FF2-B031-8F1809258C72}" destId="{FF00566B-DEA7-436B-AF8D-141E80B66464}" srcOrd="0" destOrd="0" presId="urn:microsoft.com/office/officeart/2005/8/layout/hList7#1"/>
    <dgm:cxn modelId="{F3975F64-FB15-4B96-BADC-45674CD9E7C9}" type="presParOf" srcId="{623E4298-E922-4FF2-B031-8F1809258C72}" destId="{F9B79B04-E4F6-4B2A-9EFB-3D80035FA648}" srcOrd="1" destOrd="0" presId="urn:microsoft.com/office/officeart/2005/8/layout/hList7#1"/>
    <dgm:cxn modelId="{97DB2605-D56D-447D-96AE-F478C0D8CCCB}" type="presParOf" srcId="{623E4298-E922-4FF2-B031-8F1809258C72}" destId="{B51C5D0B-BBED-4507-A937-870C86576585}" srcOrd="2" destOrd="0" presId="urn:microsoft.com/office/officeart/2005/8/layout/hList7#1"/>
    <dgm:cxn modelId="{2DAF36B6-1901-4A70-A389-9941B9BFED4C}" type="presParOf" srcId="{623E4298-E922-4FF2-B031-8F1809258C72}" destId="{303CC970-D353-4C4F-AFB7-65607212558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461572-B833-4221-8F71-9A52F20E56EA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2658339-6F24-49CB-A6EE-B06F8AA8D842}">
      <dgm:prSet/>
      <dgm:spPr/>
      <dgm:t>
        <a:bodyPr/>
        <a:lstStyle/>
        <a:p>
          <a:pPr rtl="0"/>
          <a:r>
            <a:rPr lang="ru-RU" b="1" dirty="0">
              <a:latin typeface="Georgia" pitchFamily="18" charset="0"/>
            </a:rPr>
            <a:t>55%</a:t>
          </a:r>
          <a:endParaRPr lang="ru-RU" dirty="0">
            <a:latin typeface="Georgia" pitchFamily="18" charset="0"/>
          </a:endParaRPr>
        </a:p>
      </dgm:t>
    </dgm:pt>
    <dgm:pt modelId="{80B0E75E-4EB7-4B01-893A-675110F960AC}" type="parTrans" cxnId="{DBE1791F-C1A4-47D0-8698-5DD51DF6F5AB}">
      <dgm:prSet/>
      <dgm:spPr/>
      <dgm:t>
        <a:bodyPr/>
        <a:lstStyle/>
        <a:p>
          <a:endParaRPr lang="ru-RU"/>
        </a:p>
      </dgm:t>
    </dgm:pt>
    <dgm:pt modelId="{50F824C0-A261-41C8-A062-81003227E55F}" type="sibTrans" cxnId="{DBE1791F-C1A4-47D0-8698-5DD51DF6F5AB}">
      <dgm:prSet/>
      <dgm:spPr/>
      <dgm:t>
        <a:bodyPr/>
        <a:lstStyle/>
        <a:p>
          <a:endParaRPr lang="ru-RU"/>
        </a:p>
      </dgm:t>
    </dgm:pt>
    <dgm:pt modelId="{12F9F275-8CCF-4451-8F48-5C71247FC9DC}" type="pres">
      <dgm:prSet presAssocID="{55461572-B833-4221-8F71-9A52F20E56EA}" presName="compositeShape" presStyleCnt="0">
        <dgm:presLayoutVars>
          <dgm:dir/>
          <dgm:resizeHandles/>
        </dgm:presLayoutVars>
      </dgm:prSet>
      <dgm:spPr/>
    </dgm:pt>
    <dgm:pt modelId="{3225FCCB-23EB-4868-8DA9-5233403E4B09}" type="pres">
      <dgm:prSet presAssocID="{55461572-B833-4221-8F71-9A52F20E56EA}" presName="pyramid" presStyleLbl="node1" presStyleIdx="0" presStyleCnt="1"/>
      <dgm:spPr/>
    </dgm:pt>
    <dgm:pt modelId="{C213FA2E-F722-458D-94F4-BFB356B50916}" type="pres">
      <dgm:prSet presAssocID="{55461572-B833-4221-8F71-9A52F20E56EA}" presName="theList" presStyleCnt="0"/>
      <dgm:spPr/>
    </dgm:pt>
    <dgm:pt modelId="{A687106D-81C4-498E-8CCF-CC0F5FDBF9F0}" type="pres">
      <dgm:prSet presAssocID="{12658339-6F24-49CB-A6EE-B06F8AA8D842}" presName="aNode" presStyleLbl="fgAcc1" presStyleIdx="0" presStyleCnt="1">
        <dgm:presLayoutVars>
          <dgm:bulletEnabled val="1"/>
        </dgm:presLayoutVars>
      </dgm:prSet>
      <dgm:spPr/>
    </dgm:pt>
    <dgm:pt modelId="{89E86E11-7F78-4E4F-88C6-5478F9671333}" type="pres">
      <dgm:prSet presAssocID="{12658339-6F24-49CB-A6EE-B06F8AA8D842}" presName="aSpace" presStyleCnt="0"/>
      <dgm:spPr/>
    </dgm:pt>
  </dgm:ptLst>
  <dgm:cxnLst>
    <dgm:cxn modelId="{DBE1791F-C1A4-47D0-8698-5DD51DF6F5AB}" srcId="{55461572-B833-4221-8F71-9A52F20E56EA}" destId="{12658339-6F24-49CB-A6EE-B06F8AA8D842}" srcOrd="0" destOrd="0" parTransId="{80B0E75E-4EB7-4B01-893A-675110F960AC}" sibTransId="{50F824C0-A261-41C8-A062-81003227E55F}"/>
    <dgm:cxn modelId="{7AB4E3C3-88E1-469A-82B1-547CE3BA2D34}" type="presOf" srcId="{55461572-B833-4221-8F71-9A52F20E56EA}" destId="{12F9F275-8CCF-4451-8F48-5C71247FC9DC}" srcOrd="0" destOrd="0" presId="urn:microsoft.com/office/officeart/2005/8/layout/pyramid2"/>
    <dgm:cxn modelId="{65F1C9D7-D9B8-4979-9745-EE1D2095BD32}" type="presOf" srcId="{12658339-6F24-49CB-A6EE-B06F8AA8D842}" destId="{A687106D-81C4-498E-8CCF-CC0F5FDBF9F0}" srcOrd="0" destOrd="0" presId="urn:microsoft.com/office/officeart/2005/8/layout/pyramid2"/>
    <dgm:cxn modelId="{2F7EDCC8-83D3-45F6-9197-9D2093B6DE3E}" type="presParOf" srcId="{12F9F275-8CCF-4451-8F48-5C71247FC9DC}" destId="{3225FCCB-23EB-4868-8DA9-5233403E4B09}" srcOrd="0" destOrd="0" presId="urn:microsoft.com/office/officeart/2005/8/layout/pyramid2"/>
    <dgm:cxn modelId="{37E63388-EC64-4417-8131-2AF343FBBEED}" type="presParOf" srcId="{12F9F275-8CCF-4451-8F48-5C71247FC9DC}" destId="{C213FA2E-F722-458D-94F4-BFB356B50916}" srcOrd="1" destOrd="0" presId="urn:microsoft.com/office/officeart/2005/8/layout/pyramid2"/>
    <dgm:cxn modelId="{7E835571-6D73-4318-9B7F-BF0BBF285BC1}" type="presParOf" srcId="{C213FA2E-F722-458D-94F4-BFB356B50916}" destId="{A687106D-81C4-498E-8CCF-CC0F5FDBF9F0}" srcOrd="0" destOrd="0" presId="urn:microsoft.com/office/officeart/2005/8/layout/pyramid2"/>
    <dgm:cxn modelId="{E2B7074D-DC02-4504-B268-DEBA210670B4}" type="presParOf" srcId="{C213FA2E-F722-458D-94F4-BFB356B50916}" destId="{89E86E11-7F78-4E4F-88C6-5478F967133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EA1409A-865E-4024-B539-887345231157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BCE0998E-F6C8-4D5C-9434-E96C539F8E01}">
      <dgm:prSet/>
      <dgm:spPr/>
      <dgm:t>
        <a:bodyPr/>
        <a:lstStyle/>
        <a:p>
          <a:pPr rtl="0"/>
          <a:r>
            <a:rPr lang="ru-RU" b="1" dirty="0">
              <a:latin typeface="Georgia" pitchFamily="18" charset="0"/>
            </a:rPr>
            <a:t>66%</a:t>
          </a:r>
          <a:endParaRPr lang="ru-RU" dirty="0">
            <a:latin typeface="Georgia" pitchFamily="18" charset="0"/>
          </a:endParaRPr>
        </a:p>
      </dgm:t>
    </dgm:pt>
    <dgm:pt modelId="{F2AA43B8-AE17-40A1-BDED-54E90CAB4180}" type="parTrans" cxnId="{8E1D0C0C-A5DA-4D6B-9824-46F613CAD3E4}">
      <dgm:prSet/>
      <dgm:spPr/>
      <dgm:t>
        <a:bodyPr/>
        <a:lstStyle/>
        <a:p>
          <a:endParaRPr lang="ru-RU"/>
        </a:p>
      </dgm:t>
    </dgm:pt>
    <dgm:pt modelId="{05FDE45F-FCAA-4023-AD49-690F68F99760}" type="sibTrans" cxnId="{8E1D0C0C-A5DA-4D6B-9824-46F613CAD3E4}">
      <dgm:prSet/>
      <dgm:spPr/>
      <dgm:t>
        <a:bodyPr/>
        <a:lstStyle/>
        <a:p>
          <a:endParaRPr lang="ru-RU"/>
        </a:p>
      </dgm:t>
    </dgm:pt>
    <dgm:pt modelId="{381855D4-6891-4E4F-B661-5500415B69AC}" type="pres">
      <dgm:prSet presAssocID="{AEA1409A-865E-4024-B539-887345231157}" presName="compositeShape" presStyleCnt="0">
        <dgm:presLayoutVars>
          <dgm:dir/>
          <dgm:resizeHandles/>
        </dgm:presLayoutVars>
      </dgm:prSet>
      <dgm:spPr/>
    </dgm:pt>
    <dgm:pt modelId="{1A5465A2-5F7E-41B1-AB1A-0D68F491D142}" type="pres">
      <dgm:prSet presAssocID="{AEA1409A-865E-4024-B539-887345231157}" presName="pyramid" presStyleLbl="node1" presStyleIdx="0" presStyleCnt="1"/>
      <dgm:spPr/>
    </dgm:pt>
    <dgm:pt modelId="{FF4B0503-D168-44DF-A663-6044AFB4AA08}" type="pres">
      <dgm:prSet presAssocID="{AEA1409A-865E-4024-B539-887345231157}" presName="theList" presStyleCnt="0"/>
      <dgm:spPr/>
    </dgm:pt>
    <dgm:pt modelId="{3614FF07-A782-4169-BCE3-A2413D498EF8}" type="pres">
      <dgm:prSet presAssocID="{BCE0998E-F6C8-4D5C-9434-E96C539F8E01}" presName="aNode" presStyleLbl="fgAcc1" presStyleIdx="0" presStyleCnt="1">
        <dgm:presLayoutVars>
          <dgm:bulletEnabled val="1"/>
        </dgm:presLayoutVars>
      </dgm:prSet>
      <dgm:spPr/>
    </dgm:pt>
    <dgm:pt modelId="{7F1A8035-DC48-4D65-9446-FC10407144E9}" type="pres">
      <dgm:prSet presAssocID="{BCE0998E-F6C8-4D5C-9434-E96C539F8E01}" presName="aSpace" presStyleCnt="0"/>
      <dgm:spPr/>
    </dgm:pt>
  </dgm:ptLst>
  <dgm:cxnLst>
    <dgm:cxn modelId="{8E1D0C0C-A5DA-4D6B-9824-46F613CAD3E4}" srcId="{AEA1409A-865E-4024-B539-887345231157}" destId="{BCE0998E-F6C8-4D5C-9434-E96C539F8E01}" srcOrd="0" destOrd="0" parTransId="{F2AA43B8-AE17-40A1-BDED-54E90CAB4180}" sibTransId="{05FDE45F-FCAA-4023-AD49-690F68F99760}"/>
    <dgm:cxn modelId="{259F84D7-CA26-427A-B76C-7FCEE9C3170F}" type="presOf" srcId="{BCE0998E-F6C8-4D5C-9434-E96C539F8E01}" destId="{3614FF07-A782-4169-BCE3-A2413D498EF8}" srcOrd="0" destOrd="0" presId="urn:microsoft.com/office/officeart/2005/8/layout/pyramid2"/>
    <dgm:cxn modelId="{177861F9-834A-4D78-BB84-D39FF30D983F}" type="presOf" srcId="{AEA1409A-865E-4024-B539-887345231157}" destId="{381855D4-6891-4E4F-B661-5500415B69AC}" srcOrd="0" destOrd="0" presId="urn:microsoft.com/office/officeart/2005/8/layout/pyramid2"/>
    <dgm:cxn modelId="{954B5B54-CBC9-4B20-A185-25A351387279}" type="presParOf" srcId="{381855D4-6891-4E4F-B661-5500415B69AC}" destId="{1A5465A2-5F7E-41B1-AB1A-0D68F491D142}" srcOrd="0" destOrd="0" presId="urn:microsoft.com/office/officeart/2005/8/layout/pyramid2"/>
    <dgm:cxn modelId="{A334611A-D62B-42D8-9A21-285C9729FE26}" type="presParOf" srcId="{381855D4-6891-4E4F-B661-5500415B69AC}" destId="{FF4B0503-D168-44DF-A663-6044AFB4AA08}" srcOrd="1" destOrd="0" presId="urn:microsoft.com/office/officeart/2005/8/layout/pyramid2"/>
    <dgm:cxn modelId="{A8EDA69C-9DDF-43CC-A765-E5A4467E2470}" type="presParOf" srcId="{FF4B0503-D168-44DF-A663-6044AFB4AA08}" destId="{3614FF07-A782-4169-BCE3-A2413D498EF8}" srcOrd="0" destOrd="0" presId="urn:microsoft.com/office/officeart/2005/8/layout/pyramid2"/>
    <dgm:cxn modelId="{3438CEF1-077E-43A4-8E64-7FE539CA3683}" type="presParOf" srcId="{FF4B0503-D168-44DF-A663-6044AFB4AA08}" destId="{7F1A8035-DC48-4D65-9446-FC10407144E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CF7ADB-38CC-47FC-AF65-6A831F5E8376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32E0A2-9AEF-4EF4-A535-AA0819EDAF5B}">
      <dgm:prSet/>
      <dgm:spPr/>
      <dgm:t>
        <a:bodyPr/>
        <a:lstStyle/>
        <a:p>
          <a:pPr rtl="0"/>
          <a:r>
            <a:rPr lang="ru-RU" b="1" dirty="0">
              <a:latin typeface="Georgia" pitchFamily="18" charset="0"/>
            </a:rPr>
            <a:t>3,6</a:t>
          </a:r>
          <a:r>
            <a:rPr lang="en-US" b="1" dirty="0">
              <a:latin typeface="Georgia" pitchFamily="18" charset="0"/>
            </a:rPr>
            <a:t> </a:t>
          </a:r>
          <a:r>
            <a:rPr lang="ru-RU" b="1" dirty="0">
              <a:latin typeface="Georgia" pitchFamily="18" charset="0"/>
            </a:rPr>
            <a:t>миллиарда в год</a:t>
          </a:r>
          <a:endParaRPr lang="ru-RU" dirty="0">
            <a:latin typeface="Georgia" pitchFamily="18" charset="0"/>
          </a:endParaRPr>
        </a:p>
      </dgm:t>
    </dgm:pt>
    <dgm:pt modelId="{82E9572C-D92E-4B90-9FCE-AFEBD909F7A6}" type="parTrans" cxnId="{1E207F5B-0A3C-4AB5-A1A9-7F51100B7525}">
      <dgm:prSet/>
      <dgm:spPr/>
      <dgm:t>
        <a:bodyPr/>
        <a:lstStyle/>
        <a:p>
          <a:endParaRPr lang="ru-RU"/>
        </a:p>
      </dgm:t>
    </dgm:pt>
    <dgm:pt modelId="{49D7F401-9AE8-43D4-ADAD-6FAD6445E8EF}" type="sibTrans" cxnId="{1E207F5B-0A3C-4AB5-A1A9-7F51100B7525}">
      <dgm:prSet/>
      <dgm:spPr/>
      <dgm:t>
        <a:bodyPr/>
        <a:lstStyle/>
        <a:p>
          <a:endParaRPr lang="ru-RU"/>
        </a:p>
      </dgm:t>
    </dgm:pt>
    <dgm:pt modelId="{A593D8B0-90D8-4F16-8085-730958D11556}" type="pres">
      <dgm:prSet presAssocID="{A6CF7ADB-38CC-47FC-AF65-6A831F5E83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C070D3-646E-4315-AD38-8A4A78DAC4A6}" type="pres">
      <dgm:prSet presAssocID="{8C32E0A2-9AEF-4EF4-A535-AA0819EDAF5B}" presName="hierRoot1" presStyleCnt="0">
        <dgm:presLayoutVars>
          <dgm:hierBranch val="init"/>
        </dgm:presLayoutVars>
      </dgm:prSet>
      <dgm:spPr/>
    </dgm:pt>
    <dgm:pt modelId="{F8C00257-A37C-4E99-816B-570E2C0AD6F9}" type="pres">
      <dgm:prSet presAssocID="{8C32E0A2-9AEF-4EF4-A535-AA0819EDAF5B}" presName="rootComposite1" presStyleCnt="0"/>
      <dgm:spPr/>
    </dgm:pt>
    <dgm:pt modelId="{DD6DBD52-F3C7-44BA-9A40-98AB8BA9E70A}" type="pres">
      <dgm:prSet presAssocID="{8C32E0A2-9AEF-4EF4-A535-AA0819EDAF5B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FF4C89EB-33B4-4A34-A0AD-7AF44DC0ED65}" type="pres">
      <dgm:prSet presAssocID="{8C32E0A2-9AEF-4EF4-A535-AA0819EDAF5B}" presName="rootConnector1" presStyleLbl="node1" presStyleIdx="0" presStyleCnt="0"/>
      <dgm:spPr/>
    </dgm:pt>
    <dgm:pt modelId="{176A7B61-7803-401D-B128-E9D1622DB2D0}" type="pres">
      <dgm:prSet presAssocID="{8C32E0A2-9AEF-4EF4-A535-AA0819EDAF5B}" presName="hierChild2" presStyleCnt="0"/>
      <dgm:spPr/>
    </dgm:pt>
    <dgm:pt modelId="{925B4901-85B1-4DA3-9BDF-3DCB5356A8D0}" type="pres">
      <dgm:prSet presAssocID="{8C32E0A2-9AEF-4EF4-A535-AA0819EDAF5B}" presName="hierChild3" presStyleCnt="0"/>
      <dgm:spPr/>
    </dgm:pt>
  </dgm:ptLst>
  <dgm:cxnLst>
    <dgm:cxn modelId="{23405738-2B56-45C1-9B95-6DB6F905293A}" type="presOf" srcId="{8C32E0A2-9AEF-4EF4-A535-AA0819EDAF5B}" destId="{FF4C89EB-33B4-4A34-A0AD-7AF44DC0ED65}" srcOrd="1" destOrd="0" presId="urn:microsoft.com/office/officeart/2005/8/layout/orgChart1"/>
    <dgm:cxn modelId="{1E207F5B-0A3C-4AB5-A1A9-7F51100B7525}" srcId="{A6CF7ADB-38CC-47FC-AF65-6A831F5E8376}" destId="{8C32E0A2-9AEF-4EF4-A535-AA0819EDAF5B}" srcOrd="0" destOrd="0" parTransId="{82E9572C-D92E-4B90-9FCE-AFEBD909F7A6}" sibTransId="{49D7F401-9AE8-43D4-ADAD-6FAD6445E8EF}"/>
    <dgm:cxn modelId="{08F84AE8-683B-4060-A036-142676B59AC5}" type="presOf" srcId="{8C32E0A2-9AEF-4EF4-A535-AA0819EDAF5B}" destId="{DD6DBD52-F3C7-44BA-9A40-98AB8BA9E70A}" srcOrd="0" destOrd="0" presId="urn:microsoft.com/office/officeart/2005/8/layout/orgChart1"/>
    <dgm:cxn modelId="{7A9840F9-20A8-4EDB-8B00-ACE928706ECD}" type="presOf" srcId="{A6CF7ADB-38CC-47FC-AF65-6A831F5E8376}" destId="{A593D8B0-90D8-4F16-8085-730958D11556}" srcOrd="0" destOrd="0" presId="urn:microsoft.com/office/officeart/2005/8/layout/orgChart1"/>
    <dgm:cxn modelId="{9CC61DC1-1D1F-4AEA-AE2E-E8F4E1301CEE}" type="presParOf" srcId="{A593D8B0-90D8-4F16-8085-730958D11556}" destId="{FCC070D3-646E-4315-AD38-8A4A78DAC4A6}" srcOrd="0" destOrd="0" presId="urn:microsoft.com/office/officeart/2005/8/layout/orgChart1"/>
    <dgm:cxn modelId="{CC54A083-0D5B-4B43-A4F2-12AA1714F124}" type="presParOf" srcId="{FCC070D3-646E-4315-AD38-8A4A78DAC4A6}" destId="{F8C00257-A37C-4E99-816B-570E2C0AD6F9}" srcOrd="0" destOrd="0" presId="urn:microsoft.com/office/officeart/2005/8/layout/orgChart1"/>
    <dgm:cxn modelId="{253BBCCA-1ADC-42AC-8CEA-AAF64D414EFB}" type="presParOf" srcId="{F8C00257-A37C-4E99-816B-570E2C0AD6F9}" destId="{DD6DBD52-F3C7-44BA-9A40-98AB8BA9E70A}" srcOrd="0" destOrd="0" presId="urn:microsoft.com/office/officeart/2005/8/layout/orgChart1"/>
    <dgm:cxn modelId="{80815FD9-6717-47C4-9F76-887992843E42}" type="presParOf" srcId="{F8C00257-A37C-4E99-816B-570E2C0AD6F9}" destId="{FF4C89EB-33B4-4A34-A0AD-7AF44DC0ED65}" srcOrd="1" destOrd="0" presId="urn:microsoft.com/office/officeart/2005/8/layout/orgChart1"/>
    <dgm:cxn modelId="{2E901CE2-62C4-4FC6-8AAC-8A437F440D83}" type="presParOf" srcId="{FCC070D3-646E-4315-AD38-8A4A78DAC4A6}" destId="{176A7B61-7803-401D-B128-E9D1622DB2D0}" srcOrd="1" destOrd="0" presId="urn:microsoft.com/office/officeart/2005/8/layout/orgChart1"/>
    <dgm:cxn modelId="{08D07339-3B73-4A43-A1EB-9BC55FCED01E}" type="presParOf" srcId="{FCC070D3-646E-4315-AD38-8A4A78DAC4A6}" destId="{925B4901-85B1-4DA3-9BDF-3DCB5356A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7779D-4722-47E8-8B30-4B4E848655D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93B2D-997B-451A-82A6-156780766F1F}">
      <dgm:prSet/>
      <dgm:spPr/>
      <dgm:t>
        <a:bodyPr/>
        <a:lstStyle/>
        <a:p>
          <a:pPr rtl="0"/>
          <a:r>
            <a:rPr lang="en-US" b="1" dirty="0"/>
            <a:t>SIS</a:t>
          </a:r>
          <a:endParaRPr lang="ru-RU" baseline="30000" dirty="0"/>
        </a:p>
      </dgm:t>
    </dgm:pt>
    <dgm:pt modelId="{846779D1-EB0E-46C4-8CF1-A9B967114935}" type="parTrans" cxnId="{BA96B6F8-7722-473A-9F4C-313ED4E46ACD}">
      <dgm:prSet/>
      <dgm:spPr/>
      <dgm:t>
        <a:bodyPr/>
        <a:lstStyle/>
        <a:p>
          <a:endParaRPr lang="ru-RU"/>
        </a:p>
      </dgm:t>
    </dgm:pt>
    <dgm:pt modelId="{0A7C2974-562F-49EA-A865-4D4F3BBC7121}" type="sibTrans" cxnId="{BA96B6F8-7722-473A-9F4C-313ED4E46ACD}">
      <dgm:prSet/>
      <dgm:spPr/>
      <dgm:t>
        <a:bodyPr/>
        <a:lstStyle/>
        <a:p>
          <a:endParaRPr lang="ru-RU"/>
        </a:p>
      </dgm:t>
    </dgm:pt>
    <dgm:pt modelId="{76DCB0A7-6654-4CFA-A7FC-7D1E0C923B99}" type="pres">
      <dgm:prSet presAssocID="{B787779D-4722-47E8-8B30-4B4E848655D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507A230-58EF-4AEC-A187-4A8AD27369F7}" type="pres">
      <dgm:prSet presAssocID="{E7093B2D-997B-451A-82A6-156780766F1F}" presName="circle1" presStyleLbl="node1" presStyleIdx="0" presStyleCnt="1"/>
      <dgm:spPr/>
    </dgm:pt>
    <dgm:pt modelId="{21C11915-874D-4550-89A9-4C7D04D65A98}" type="pres">
      <dgm:prSet presAssocID="{E7093B2D-997B-451A-82A6-156780766F1F}" presName="space" presStyleCnt="0"/>
      <dgm:spPr/>
    </dgm:pt>
    <dgm:pt modelId="{FAB2E90C-D4A4-4265-8A15-AF7922F4E819}" type="pres">
      <dgm:prSet presAssocID="{E7093B2D-997B-451A-82A6-156780766F1F}" presName="rect1" presStyleLbl="alignAcc1" presStyleIdx="0" presStyleCnt="1"/>
      <dgm:spPr/>
    </dgm:pt>
    <dgm:pt modelId="{A343E1C7-DB57-48E6-81AC-DD66AD07B1BB}" type="pres">
      <dgm:prSet presAssocID="{E7093B2D-997B-451A-82A6-156780766F1F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09BD627-FDD5-4726-A5A2-E63D558A9558}" type="presOf" srcId="{B787779D-4722-47E8-8B30-4B4E848655DE}" destId="{76DCB0A7-6654-4CFA-A7FC-7D1E0C923B99}" srcOrd="0" destOrd="0" presId="urn:microsoft.com/office/officeart/2005/8/layout/target3"/>
    <dgm:cxn modelId="{2D17CE65-F2FA-4E96-BC74-0FDC67BAA312}" type="presOf" srcId="{E7093B2D-997B-451A-82A6-156780766F1F}" destId="{FAB2E90C-D4A4-4265-8A15-AF7922F4E819}" srcOrd="0" destOrd="0" presId="urn:microsoft.com/office/officeart/2005/8/layout/target3"/>
    <dgm:cxn modelId="{5C18B3E0-DFFF-43B1-8FB1-587D417C4AFA}" type="presOf" srcId="{E7093B2D-997B-451A-82A6-156780766F1F}" destId="{A343E1C7-DB57-48E6-81AC-DD66AD07B1BB}" srcOrd="1" destOrd="0" presId="urn:microsoft.com/office/officeart/2005/8/layout/target3"/>
    <dgm:cxn modelId="{BA96B6F8-7722-473A-9F4C-313ED4E46ACD}" srcId="{B787779D-4722-47E8-8B30-4B4E848655DE}" destId="{E7093B2D-997B-451A-82A6-156780766F1F}" srcOrd="0" destOrd="0" parTransId="{846779D1-EB0E-46C4-8CF1-A9B967114935}" sibTransId="{0A7C2974-562F-49EA-A865-4D4F3BBC7121}"/>
    <dgm:cxn modelId="{D7B860B8-0612-4368-B776-B211E1688F5F}" type="presParOf" srcId="{76DCB0A7-6654-4CFA-A7FC-7D1E0C923B99}" destId="{1507A230-58EF-4AEC-A187-4A8AD27369F7}" srcOrd="0" destOrd="0" presId="urn:microsoft.com/office/officeart/2005/8/layout/target3"/>
    <dgm:cxn modelId="{7A18BABC-4E47-44DA-9DEC-56942D14D910}" type="presParOf" srcId="{76DCB0A7-6654-4CFA-A7FC-7D1E0C923B99}" destId="{21C11915-874D-4550-89A9-4C7D04D65A98}" srcOrd="1" destOrd="0" presId="urn:microsoft.com/office/officeart/2005/8/layout/target3"/>
    <dgm:cxn modelId="{7A0CAC25-E484-44F9-A8E4-5C139F6C274C}" type="presParOf" srcId="{76DCB0A7-6654-4CFA-A7FC-7D1E0C923B99}" destId="{FAB2E90C-D4A4-4265-8A15-AF7922F4E819}" srcOrd="2" destOrd="0" presId="urn:microsoft.com/office/officeart/2005/8/layout/target3"/>
    <dgm:cxn modelId="{2B960C2C-7240-44D6-85AE-F237FD893B4E}" type="presParOf" srcId="{76DCB0A7-6654-4CFA-A7FC-7D1E0C923B99}" destId="{A343E1C7-DB57-48E6-81AC-DD66AD07B1B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2E0C3-5240-4DE4-9B96-5A7586C7687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242C44-F3B0-41BD-B745-E2C6500DB55A}">
      <dgm:prSet/>
      <dgm:spPr/>
      <dgm:t>
        <a:bodyPr/>
        <a:lstStyle/>
        <a:p>
          <a:pPr rtl="0"/>
          <a:r>
            <a:rPr lang="en-US" b="1" dirty="0"/>
            <a:t>IDSA</a:t>
          </a:r>
          <a:endParaRPr lang="ru-RU" baseline="30000" dirty="0"/>
        </a:p>
      </dgm:t>
    </dgm:pt>
    <dgm:pt modelId="{D559B88C-9C6F-4BF5-BE47-A4E81E2E201A}" type="parTrans" cxnId="{3166D3ED-53A4-46BB-BF54-A56ED28AFFA0}">
      <dgm:prSet/>
      <dgm:spPr/>
      <dgm:t>
        <a:bodyPr/>
        <a:lstStyle/>
        <a:p>
          <a:endParaRPr lang="ru-RU"/>
        </a:p>
      </dgm:t>
    </dgm:pt>
    <dgm:pt modelId="{3F11CC8E-55D9-42DF-B52E-5A7B45F48500}" type="sibTrans" cxnId="{3166D3ED-53A4-46BB-BF54-A56ED28AFFA0}">
      <dgm:prSet/>
      <dgm:spPr/>
      <dgm:t>
        <a:bodyPr/>
        <a:lstStyle/>
        <a:p>
          <a:endParaRPr lang="ru-RU"/>
        </a:p>
      </dgm:t>
    </dgm:pt>
    <dgm:pt modelId="{D881BFAC-2B77-42BD-9F97-3A8D7B664370}" type="pres">
      <dgm:prSet presAssocID="{C252E0C3-5240-4DE4-9B96-5A7586C7687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E7CBF89-4517-4E73-A4CF-218EFE0841F8}" type="pres">
      <dgm:prSet presAssocID="{E1242C44-F3B0-41BD-B745-E2C6500DB55A}" presName="circle1" presStyleLbl="node1" presStyleIdx="0" presStyleCnt="1"/>
      <dgm:spPr/>
    </dgm:pt>
    <dgm:pt modelId="{709CB708-D9B3-4124-9A07-0BAD6AE7F141}" type="pres">
      <dgm:prSet presAssocID="{E1242C44-F3B0-41BD-B745-E2C6500DB55A}" presName="space" presStyleCnt="0"/>
      <dgm:spPr/>
    </dgm:pt>
    <dgm:pt modelId="{549771E1-2ACA-48EB-B189-FC35263CBF9E}" type="pres">
      <dgm:prSet presAssocID="{E1242C44-F3B0-41BD-B745-E2C6500DB55A}" presName="rect1" presStyleLbl="alignAcc1" presStyleIdx="0" presStyleCnt="1"/>
      <dgm:spPr/>
    </dgm:pt>
    <dgm:pt modelId="{86C8C1D7-2D5B-47FB-AA50-D9498D97243C}" type="pres">
      <dgm:prSet presAssocID="{E1242C44-F3B0-41BD-B745-E2C6500DB55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185EF82-A38D-438B-BEC1-E49FC518BA6F}" type="presOf" srcId="{C252E0C3-5240-4DE4-9B96-5A7586C7687C}" destId="{D881BFAC-2B77-42BD-9F97-3A8D7B664370}" srcOrd="0" destOrd="0" presId="urn:microsoft.com/office/officeart/2005/8/layout/target3"/>
    <dgm:cxn modelId="{AE8B7C95-4CAD-4061-9A5C-01EACDC13C94}" type="presOf" srcId="{E1242C44-F3B0-41BD-B745-E2C6500DB55A}" destId="{549771E1-2ACA-48EB-B189-FC35263CBF9E}" srcOrd="0" destOrd="0" presId="urn:microsoft.com/office/officeart/2005/8/layout/target3"/>
    <dgm:cxn modelId="{488324DA-0217-4CEA-B02C-B59A3FCCC798}" type="presOf" srcId="{E1242C44-F3B0-41BD-B745-E2C6500DB55A}" destId="{86C8C1D7-2D5B-47FB-AA50-D9498D97243C}" srcOrd="1" destOrd="0" presId="urn:microsoft.com/office/officeart/2005/8/layout/target3"/>
    <dgm:cxn modelId="{3166D3ED-53A4-46BB-BF54-A56ED28AFFA0}" srcId="{C252E0C3-5240-4DE4-9B96-5A7586C7687C}" destId="{E1242C44-F3B0-41BD-B745-E2C6500DB55A}" srcOrd="0" destOrd="0" parTransId="{D559B88C-9C6F-4BF5-BE47-A4E81E2E201A}" sibTransId="{3F11CC8E-55D9-42DF-B52E-5A7B45F48500}"/>
    <dgm:cxn modelId="{750A77AD-F8AF-4F44-88D5-E21486B1AA46}" type="presParOf" srcId="{D881BFAC-2B77-42BD-9F97-3A8D7B664370}" destId="{EE7CBF89-4517-4E73-A4CF-218EFE0841F8}" srcOrd="0" destOrd="0" presId="urn:microsoft.com/office/officeart/2005/8/layout/target3"/>
    <dgm:cxn modelId="{7046C167-AECD-47E1-9EC5-8AFCCE35CCBD}" type="presParOf" srcId="{D881BFAC-2B77-42BD-9F97-3A8D7B664370}" destId="{709CB708-D9B3-4124-9A07-0BAD6AE7F141}" srcOrd="1" destOrd="0" presId="urn:microsoft.com/office/officeart/2005/8/layout/target3"/>
    <dgm:cxn modelId="{C1E77BDA-A6EA-4A88-A692-4A001DD0627F}" type="presParOf" srcId="{D881BFAC-2B77-42BD-9F97-3A8D7B664370}" destId="{549771E1-2ACA-48EB-B189-FC35263CBF9E}" srcOrd="2" destOrd="0" presId="urn:microsoft.com/office/officeart/2005/8/layout/target3"/>
    <dgm:cxn modelId="{296E0AE1-1638-4FFF-8222-321AB3EF45DD}" type="presParOf" srcId="{D881BFAC-2B77-42BD-9F97-3A8D7B664370}" destId="{86C8C1D7-2D5B-47FB-AA50-D9498D97243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6823B8-1D5B-4E74-9AF5-8ACA49A77AA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1CB9F-2283-4788-B994-09BB0E06527B}">
      <dgm:prSet/>
      <dgm:spPr/>
      <dgm:t>
        <a:bodyPr/>
        <a:lstStyle/>
        <a:p>
          <a:pPr rtl="0"/>
          <a:r>
            <a:rPr lang="en-US" b="1" dirty="0"/>
            <a:t>FDA</a:t>
          </a:r>
          <a:endParaRPr lang="ru-RU" dirty="0"/>
        </a:p>
      </dgm:t>
    </dgm:pt>
    <dgm:pt modelId="{4B20A830-DBB2-4B10-9706-34FDF7F054E9}" type="parTrans" cxnId="{28CD388A-AA0E-4501-B601-32280CA3C60F}">
      <dgm:prSet/>
      <dgm:spPr/>
      <dgm:t>
        <a:bodyPr/>
        <a:lstStyle/>
        <a:p>
          <a:endParaRPr lang="ru-RU"/>
        </a:p>
      </dgm:t>
    </dgm:pt>
    <dgm:pt modelId="{E2CBB6C8-4A09-473B-8D02-A21EFB9A8E0F}" type="sibTrans" cxnId="{28CD388A-AA0E-4501-B601-32280CA3C60F}">
      <dgm:prSet/>
      <dgm:spPr/>
      <dgm:t>
        <a:bodyPr/>
        <a:lstStyle/>
        <a:p>
          <a:endParaRPr lang="ru-RU"/>
        </a:p>
      </dgm:t>
    </dgm:pt>
    <dgm:pt modelId="{CF4E25D5-94A1-4F21-BBD5-28C49DB703D2}" type="pres">
      <dgm:prSet presAssocID="{076823B8-1D5B-4E74-9AF5-8ACA49A77AA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53C52F-88F1-4597-8E80-EEF2F3AFB231}" type="pres">
      <dgm:prSet presAssocID="{7381CB9F-2283-4788-B994-09BB0E06527B}" presName="circle1" presStyleLbl="node1" presStyleIdx="0" presStyleCnt="1"/>
      <dgm:spPr/>
    </dgm:pt>
    <dgm:pt modelId="{866C3FC4-4FBB-418E-80FF-7E799E418248}" type="pres">
      <dgm:prSet presAssocID="{7381CB9F-2283-4788-B994-09BB0E06527B}" presName="space" presStyleCnt="0"/>
      <dgm:spPr/>
    </dgm:pt>
    <dgm:pt modelId="{89C7B1D1-7188-4A84-89BA-2E31FCA55799}" type="pres">
      <dgm:prSet presAssocID="{7381CB9F-2283-4788-B994-09BB0E06527B}" presName="rect1" presStyleLbl="alignAcc1" presStyleIdx="0" presStyleCnt="1"/>
      <dgm:spPr/>
    </dgm:pt>
    <dgm:pt modelId="{A43CDDAD-1423-4EF9-934B-175F7B3DA8D8}" type="pres">
      <dgm:prSet presAssocID="{7381CB9F-2283-4788-B994-09BB0E06527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5971F33-C861-401F-B87A-187B44314D03}" type="presOf" srcId="{7381CB9F-2283-4788-B994-09BB0E06527B}" destId="{A43CDDAD-1423-4EF9-934B-175F7B3DA8D8}" srcOrd="1" destOrd="0" presId="urn:microsoft.com/office/officeart/2005/8/layout/target3"/>
    <dgm:cxn modelId="{CBDCC356-6EED-4ED3-B516-001D17DD9100}" type="presOf" srcId="{7381CB9F-2283-4788-B994-09BB0E06527B}" destId="{89C7B1D1-7188-4A84-89BA-2E31FCA55799}" srcOrd="0" destOrd="0" presId="urn:microsoft.com/office/officeart/2005/8/layout/target3"/>
    <dgm:cxn modelId="{0FEDD561-6466-4CF1-ADFB-924A81FDC718}" type="presOf" srcId="{076823B8-1D5B-4E74-9AF5-8ACA49A77AA3}" destId="{CF4E25D5-94A1-4F21-BBD5-28C49DB703D2}" srcOrd="0" destOrd="0" presId="urn:microsoft.com/office/officeart/2005/8/layout/target3"/>
    <dgm:cxn modelId="{28CD388A-AA0E-4501-B601-32280CA3C60F}" srcId="{076823B8-1D5B-4E74-9AF5-8ACA49A77AA3}" destId="{7381CB9F-2283-4788-B994-09BB0E06527B}" srcOrd="0" destOrd="0" parTransId="{4B20A830-DBB2-4B10-9706-34FDF7F054E9}" sibTransId="{E2CBB6C8-4A09-473B-8D02-A21EFB9A8E0F}"/>
    <dgm:cxn modelId="{360567F4-8FFF-4BD1-9C5B-688EC0793053}" type="presParOf" srcId="{CF4E25D5-94A1-4F21-BBD5-28C49DB703D2}" destId="{3053C52F-88F1-4597-8E80-EEF2F3AFB231}" srcOrd="0" destOrd="0" presId="urn:microsoft.com/office/officeart/2005/8/layout/target3"/>
    <dgm:cxn modelId="{A384E510-A92E-4469-8C14-8B24D320FA42}" type="presParOf" srcId="{CF4E25D5-94A1-4F21-BBD5-28C49DB703D2}" destId="{866C3FC4-4FBB-418E-80FF-7E799E418248}" srcOrd="1" destOrd="0" presId="urn:microsoft.com/office/officeart/2005/8/layout/target3"/>
    <dgm:cxn modelId="{91AD9D59-081B-404C-A24D-D9A58549C75B}" type="presParOf" srcId="{CF4E25D5-94A1-4F21-BBD5-28C49DB703D2}" destId="{89C7B1D1-7188-4A84-89BA-2E31FCA55799}" srcOrd="2" destOrd="0" presId="urn:microsoft.com/office/officeart/2005/8/layout/target3"/>
    <dgm:cxn modelId="{5893BD21-BD12-47D3-A572-604759894F6D}" type="presParOf" srcId="{CF4E25D5-94A1-4F21-BBD5-28C49DB703D2}" destId="{A43CDDAD-1423-4EF9-934B-175F7B3DA8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05970-1CBC-4422-9A3D-3FC8344E010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227009-6353-420D-B8AB-9FED134452D5}">
      <dgm:prSet/>
      <dgm:spPr/>
      <dgm:t>
        <a:bodyPr/>
        <a:lstStyle/>
        <a:p>
          <a:pPr rtl="0"/>
          <a:r>
            <a:rPr lang="en-US" b="1" dirty="0"/>
            <a:t>FDA</a:t>
          </a:r>
          <a:endParaRPr lang="ru-RU" baseline="30000" dirty="0"/>
        </a:p>
      </dgm:t>
    </dgm:pt>
    <dgm:pt modelId="{8CDC795C-B67E-41DE-A45A-535826BB37F5}" type="parTrans" cxnId="{6B4DAAD5-190B-4648-B1F1-9A948A7BF334}">
      <dgm:prSet/>
      <dgm:spPr/>
      <dgm:t>
        <a:bodyPr/>
        <a:lstStyle/>
        <a:p>
          <a:endParaRPr lang="ru-RU"/>
        </a:p>
      </dgm:t>
    </dgm:pt>
    <dgm:pt modelId="{ADDF53D3-535D-4C6B-AB31-86064A6722D9}" type="sibTrans" cxnId="{6B4DAAD5-190B-4648-B1F1-9A948A7BF334}">
      <dgm:prSet/>
      <dgm:spPr/>
      <dgm:t>
        <a:bodyPr/>
        <a:lstStyle/>
        <a:p>
          <a:endParaRPr lang="ru-RU"/>
        </a:p>
      </dgm:t>
    </dgm:pt>
    <dgm:pt modelId="{E4DF3779-9DB0-4F85-A940-7192723B0308}" type="pres">
      <dgm:prSet presAssocID="{52905970-1CBC-4422-9A3D-3FC8344E010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6F29EEC-505D-4CD5-B948-57B151A5951B}" type="pres">
      <dgm:prSet presAssocID="{72227009-6353-420D-B8AB-9FED134452D5}" presName="circle1" presStyleLbl="node1" presStyleIdx="0" presStyleCnt="1"/>
      <dgm:spPr>
        <a:solidFill>
          <a:schemeClr val="accent1">
            <a:lumMod val="75000"/>
          </a:schemeClr>
        </a:solidFill>
      </dgm:spPr>
    </dgm:pt>
    <dgm:pt modelId="{E28B683A-3D10-4C04-8F8C-E5260336B7E3}" type="pres">
      <dgm:prSet presAssocID="{72227009-6353-420D-B8AB-9FED134452D5}" presName="space" presStyleCnt="0"/>
      <dgm:spPr/>
    </dgm:pt>
    <dgm:pt modelId="{2D13DECF-26DA-4DE7-800B-19F7985A9096}" type="pres">
      <dgm:prSet presAssocID="{72227009-6353-420D-B8AB-9FED134452D5}" presName="rect1" presStyleLbl="alignAcc1" presStyleIdx="0" presStyleCnt="1" custScaleX="100000" custScaleY="100000" custLinFactNeighborX="34080" custLinFactNeighborY="94953"/>
      <dgm:spPr/>
    </dgm:pt>
    <dgm:pt modelId="{919ACDF9-D901-4DDE-9FC6-E4F4ACB57CF1}" type="pres">
      <dgm:prSet presAssocID="{72227009-6353-420D-B8AB-9FED134452D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9D2E90A-CF40-48F1-9885-8BC1A061F7E4}" type="presOf" srcId="{72227009-6353-420D-B8AB-9FED134452D5}" destId="{2D13DECF-26DA-4DE7-800B-19F7985A9096}" srcOrd="0" destOrd="0" presId="urn:microsoft.com/office/officeart/2005/8/layout/target3"/>
    <dgm:cxn modelId="{EDD5B73A-C855-4C5D-8F4E-40A93A54B474}" type="presOf" srcId="{72227009-6353-420D-B8AB-9FED134452D5}" destId="{919ACDF9-D901-4DDE-9FC6-E4F4ACB57CF1}" srcOrd="1" destOrd="0" presId="urn:microsoft.com/office/officeart/2005/8/layout/target3"/>
    <dgm:cxn modelId="{3620A0AB-27AE-4DAB-99BA-3E9F8ADE0B87}" type="presOf" srcId="{52905970-1CBC-4422-9A3D-3FC8344E0108}" destId="{E4DF3779-9DB0-4F85-A940-7192723B0308}" srcOrd="0" destOrd="0" presId="urn:microsoft.com/office/officeart/2005/8/layout/target3"/>
    <dgm:cxn modelId="{6B4DAAD5-190B-4648-B1F1-9A948A7BF334}" srcId="{52905970-1CBC-4422-9A3D-3FC8344E0108}" destId="{72227009-6353-420D-B8AB-9FED134452D5}" srcOrd="0" destOrd="0" parTransId="{8CDC795C-B67E-41DE-A45A-535826BB37F5}" sibTransId="{ADDF53D3-535D-4C6B-AB31-86064A6722D9}"/>
    <dgm:cxn modelId="{39900640-343E-4D78-BD01-4B5A8F0A8B90}" type="presParOf" srcId="{E4DF3779-9DB0-4F85-A940-7192723B0308}" destId="{F6F29EEC-505D-4CD5-B948-57B151A5951B}" srcOrd="0" destOrd="0" presId="urn:microsoft.com/office/officeart/2005/8/layout/target3"/>
    <dgm:cxn modelId="{48E38EB8-7017-4C30-BFE4-6AFED5F7394E}" type="presParOf" srcId="{E4DF3779-9DB0-4F85-A940-7192723B0308}" destId="{E28B683A-3D10-4C04-8F8C-E5260336B7E3}" srcOrd="1" destOrd="0" presId="urn:microsoft.com/office/officeart/2005/8/layout/target3"/>
    <dgm:cxn modelId="{890F30C7-A0C2-476B-88E3-759415CC96C7}" type="presParOf" srcId="{E4DF3779-9DB0-4F85-A940-7192723B0308}" destId="{2D13DECF-26DA-4DE7-800B-19F7985A9096}" srcOrd="2" destOrd="0" presId="urn:microsoft.com/office/officeart/2005/8/layout/target3"/>
    <dgm:cxn modelId="{FBB00D33-A08B-4CC0-A148-5C90C4CFA05F}" type="presParOf" srcId="{E4DF3779-9DB0-4F85-A940-7192723B0308}" destId="{919ACDF9-D901-4DDE-9FC6-E4F4ACB57CF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1E2708-FC6C-4772-9247-51043482AF1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188FBD-A0D9-4A63-A098-1C97CA7B5655}">
      <dgm:prSet/>
      <dgm:spPr/>
      <dgm:t>
        <a:bodyPr/>
        <a:lstStyle/>
        <a:p>
          <a:pPr rtl="0"/>
          <a:r>
            <a:rPr lang="en-US" b="1" dirty="0"/>
            <a:t>FDA</a:t>
          </a:r>
          <a:endParaRPr lang="ru-RU" dirty="0"/>
        </a:p>
      </dgm:t>
    </dgm:pt>
    <dgm:pt modelId="{23E1F0C2-FBB6-4452-AAD4-AF6E98E083D7}" type="parTrans" cxnId="{CB1019B9-933A-47FF-8869-BC16C85C2F4F}">
      <dgm:prSet/>
      <dgm:spPr/>
      <dgm:t>
        <a:bodyPr/>
        <a:lstStyle/>
        <a:p>
          <a:endParaRPr lang="ru-RU"/>
        </a:p>
      </dgm:t>
    </dgm:pt>
    <dgm:pt modelId="{97A77EA0-64F4-40FA-81E5-90DCE3B1E6D9}" type="sibTrans" cxnId="{CB1019B9-933A-47FF-8869-BC16C85C2F4F}">
      <dgm:prSet/>
      <dgm:spPr/>
      <dgm:t>
        <a:bodyPr/>
        <a:lstStyle/>
        <a:p>
          <a:endParaRPr lang="ru-RU"/>
        </a:p>
      </dgm:t>
    </dgm:pt>
    <dgm:pt modelId="{2F3D0484-4D00-4208-99DC-B61BEB6BF8AA}" type="pres">
      <dgm:prSet presAssocID="{AC1E2708-FC6C-4772-9247-51043482AF1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8B64785-C4E8-4F50-BD15-67A21054A6F3}" type="pres">
      <dgm:prSet presAssocID="{55188FBD-A0D9-4A63-A098-1C97CA7B5655}" presName="circle1" presStyleLbl="node1" presStyleIdx="0" presStyleCnt="1"/>
      <dgm:spPr/>
    </dgm:pt>
    <dgm:pt modelId="{EE6A21F4-3595-4061-B7D9-61B06DCD25AE}" type="pres">
      <dgm:prSet presAssocID="{55188FBD-A0D9-4A63-A098-1C97CA7B5655}" presName="space" presStyleCnt="0"/>
      <dgm:spPr/>
    </dgm:pt>
    <dgm:pt modelId="{73A06311-DB5C-4812-AC61-B68CCBE1106B}" type="pres">
      <dgm:prSet presAssocID="{55188FBD-A0D9-4A63-A098-1C97CA7B5655}" presName="rect1" presStyleLbl="alignAcc1" presStyleIdx="0" presStyleCnt="1"/>
      <dgm:spPr/>
    </dgm:pt>
    <dgm:pt modelId="{6671183B-45D5-4BE1-91C2-3113281654FD}" type="pres">
      <dgm:prSet presAssocID="{55188FBD-A0D9-4A63-A098-1C97CA7B565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DD4250A-BFB6-4492-8231-5E9793DE30B5}" type="presOf" srcId="{AC1E2708-FC6C-4772-9247-51043482AF11}" destId="{2F3D0484-4D00-4208-99DC-B61BEB6BF8AA}" srcOrd="0" destOrd="0" presId="urn:microsoft.com/office/officeart/2005/8/layout/target3"/>
    <dgm:cxn modelId="{75EE0F14-5D57-45B7-978A-C77A84BDBEC3}" type="presOf" srcId="{55188FBD-A0D9-4A63-A098-1C97CA7B5655}" destId="{6671183B-45D5-4BE1-91C2-3113281654FD}" srcOrd="1" destOrd="0" presId="urn:microsoft.com/office/officeart/2005/8/layout/target3"/>
    <dgm:cxn modelId="{38300044-0CC5-4178-A357-88586A980301}" type="presOf" srcId="{55188FBD-A0D9-4A63-A098-1C97CA7B5655}" destId="{73A06311-DB5C-4812-AC61-B68CCBE1106B}" srcOrd="0" destOrd="0" presId="urn:microsoft.com/office/officeart/2005/8/layout/target3"/>
    <dgm:cxn modelId="{CB1019B9-933A-47FF-8869-BC16C85C2F4F}" srcId="{AC1E2708-FC6C-4772-9247-51043482AF11}" destId="{55188FBD-A0D9-4A63-A098-1C97CA7B5655}" srcOrd="0" destOrd="0" parTransId="{23E1F0C2-FBB6-4452-AAD4-AF6E98E083D7}" sibTransId="{97A77EA0-64F4-40FA-81E5-90DCE3B1E6D9}"/>
    <dgm:cxn modelId="{FC36D656-59CA-429B-AED8-788719367FB5}" type="presParOf" srcId="{2F3D0484-4D00-4208-99DC-B61BEB6BF8AA}" destId="{F8B64785-C4E8-4F50-BD15-67A21054A6F3}" srcOrd="0" destOrd="0" presId="urn:microsoft.com/office/officeart/2005/8/layout/target3"/>
    <dgm:cxn modelId="{A058E223-8934-419A-BB11-AE9CC8D602C3}" type="presParOf" srcId="{2F3D0484-4D00-4208-99DC-B61BEB6BF8AA}" destId="{EE6A21F4-3595-4061-B7D9-61B06DCD25AE}" srcOrd="1" destOrd="0" presId="urn:microsoft.com/office/officeart/2005/8/layout/target3"/>
    <dgm:cxn modelId="{EDB41096-697E-4DD5-A56D-5155BD4204E7}" type="presParOf" srcId="{2F3D0484-4D00-4208-99DC-B61BEB6BF8AA}" destId="{73A06311-DB5C-4812-AC61-B68CCBE1106B}" srcOrd="2" destOrd="0" presId="urn:microsoft.com/office/officeart/2005/8/layout/target3"/>
    <dgm:cxn modelId="{A649FE34-36A0-42EE-824C-62EF8B0F54E1}" type="presParOf" srcId="{2F3D0484-4D00-4208-99DC-B61BEB6BF8AA}" destId="{6671183B-45D5-4BE1-91C2-3113281654F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9B1ECE-6FBD-4DCC-B417-908650BF25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71228D-8489-4F79-85C1-AECC280CDA9D}">
      <dgm:prSet/>
      <dgm:spPr>
        <a:solidFill>
          <a:srgbClr val="264D68"/>
        </a:solidFill>
      </dgm:spPr>
      <dgm:t>
        <a:bodyPr/>
        <a:lstStyle/>
        <a:p>
          <a:pPr rtl="0"/>
          <a:r>
            <a:rPr lang="ru-RU" b="1" dirty="0"/>
            <a:t>Неосложненная инфекция</a:t>
          </a:r>
          <a:endParaRPr lang="ru-RU" dirty="0"/>
        </a:p>
      </dgm:t>
    </dgm:pt>
    <dgm:pt modelId="{B002DA12-0EC2-43E5-BF55-3F076FC5EA23}" type="parTrans" cxnId="{39BB1227-4BCC-40B9-ADB4-1FA4FA92760E}">
      <dgm:prSet/>
      <dgm:spPr/>
      <dgm:t>
        <a:bodyPr/>
        <a:lstStyle/>
        <a:p>
          <a:endParaRPr lang="ru-RU"/>
        </a:p>
      </dgm:t>
    </dgm:pt>
    <dgm:pt modelId="{83949617-6AAC-4A00-A1D0-ED6E298118A7}" type="sibTrans" cxnId="{39BB1227-4BCC-40B9-ADB4-1FA4FA92760E}">
      <dgm:prSet/>
      <dgm:spPr/>
      <dgm:t>
        <a:bodyPr/>
        <a:lstStyle/>
        <a:p>
          <a:endParaRPr lang="ru-RU"/>
        </a:p>
      </dgm:t>
    </dgm:pt>
    <dgm:pt modelId="{76431327-1B4D-4DF4-9A0D-49CFDEFA04D1}" type="pres">
      <dgm:prSet presAssocID="{CB9B1ECE-6FBD-4DCC-B417-908650BF259D}" presName="linear" presStyleCnt="0">
        <dgm:presLayoutVars>
          <dgm:animLvl val="lvl"/>
          <dgm:resizeHandles val="exact"/>
        </dgm:presLayoutVars>
      </dgm:prSet>
      <dgm:spPr/>
    </dgm:pt>
    <dgm:pt modelId="{C3101790-2AE9-408B-BF95-ED03A7C764EC}" type="pres">
      <dgm:prSet presAssocID="{8271228D-8489-4F79-85C1-AECC280CDA9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BB1227-4BCC-40B9-ADB4-1FA4FA92760E}" srcId="{CB9B1ECE-6FBD-4DCC-B417-908650BF259D}" destId="{8271228D-8489-4F79-85C1-AECC280CDA9D}" srcOrd="0" destOrd="0" parTransId="{B002DA12-0EC2-43E5-BF55-3F076FC5EA23}" sibTransId="{83949617-6AAC-4A00-A1D0-ED6E298118A7}"/>
    <dgm:cxn modelId="{3B7A0E39-01BF-424F-A0FB-05E12050D0A5}" type="presOf" srcId="{CB9B1ECE-6FBD-4DCC-B417-908650BF259D}" destId="{76431327-1B4D-4DF4-9A0D-49CFDEFA04D1}" srcOrd="0" destOrd="0" presId="urn:microsoft.com/office/officeart/2005/8/layout/vList2"/>
    <dgm:cxn modelId="{A65E2BB0-56A4-49A3-91DD-DB8C91FF027E}" type="presOf" srcId="{8271228D-8489-4F79-85C1-AECC280CDA9D}" destId="{C3101790-2AE9-408B-BF95-ED03A7C764EC}" srcOrd="0" destOrd="0" presId="urn:microsoft.com/office/officeart/2005/8/layout/vList2"/>
    <dgm:cxn modelId="{C2C027A3-5776-4D00-AD02-C03CECDC956A}" type="presParOf" srcId="{76431327-1B4D-4DF4-9A0D-49CFDEFA04D1}" destId="{C3101790-2AE9-408B-BF95-ED03A7C764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7776E4-0A59-459D-A21C-1E1C62043BD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5579C-BDE6-49A9-8363-E4399AF51D5E}">
      <dgm:prSet custT="1"/>
      <dgm:spPr/>
      <dgm:t>
        <a:bodyPr/>
        <a:lstStyle/>
        <a:p>
          <a:pPr rtl="0"/>
          <a:r>
            <a:rPr lang="ru-RU" sz="1800" b="1" dirty="0"/>
            <a:t>Осложненная инфекция</a:t>
          </a:r>
          <a:endParaRPr lang="ru-RU" sz="1800" dirty="0"/>
        </a:p>
      </dgm:t>
    </dgm:pt>
    <dgm:pt modelId="{75C40D20-6ED5-4E2B-B4BC-CB2407547D8B}" type="parTrans" cxnId="{981EC84F-C743-4F59-B7E3-FE36A0F05AE5}">
      <dgm:prSet/>
      <dgm:spPr/>
      <dgm:t>
        <a:bodyPr/>
        <a:lstStyle/>
        <a:p>
          <a:endParaRPr lang="ru-RU"/>
        </a:p>
      </dgm:t>
    </dgm:pt>
    <dgm:pt modelId="{9EDB6EF8-4633-4009-876B-70C47BCFD565}" type="sibTrans" cxnId="{981EC84F-C743-4F59-B7E3-FE36A0F05AE5}">
      <dgm:prSet/>
      <dgm:spPr/>
      <dgm:t>
        <a:bodyPr/>
        <a:lstStyle/>
        <a:p>
          <a:endParaRPr lang="ru-RU"/>
        </a:p>
      </dgm:t>
    </dgm:pt>
    <dgm:pt modelId="{1F72F309-0262-4732-BBC8-0EF20B8DFD1D}">
      <dgm:prSet/>
      <dgm:spPr/>
      <dgm:t>
        <a:bodyPr/>
        <a:lstStyle/>
        <a:p>
          <a:pPr rtl="0"/>
          <a:r>
            <a:rPr lang="en-US" i="1" dirty="0"/>
            <a:t>(</a:t>
          </a:r>
          <a:r>
            <a:rPr lang="ru-RU" i="1" dirty="0"/>
            <a:t>инфекция, вовлекающая глубокие слои и требующая хирургического вмешательства</a:t>
          </a:r>
          <a:r>
            <a:rPr lang="en-US" i="1" dirty="0"/>
            <a:t>)</a:t>
          </a:r>
          <a:endParaRPr lang="ru-RU" dirty="0"/>
        </a:p>
      </dgm:t>
    </dgm:pt>
    <dgm:pt modelId="{A9224CC7-0BEA-46C2-B693-2CD7D0116F4E}" type="parTrans" cxnId="{EF419E06-4F5F-4446-A7D7-8238AD9F2B98}">
      <dgm:prSet/>
      <dgm:spPr/>
      <dgm:t>
        <a:bodyPr/>
        <a:lstStyle/>
        <a:p>
          <a:endParaRPr lang="ru-RU"/>
        </a:p>
      </dgm:t>
    </dgm:pt>
    <dgm:pt modelId="{F5B34B05-1964-4814-A067-271EBA2375F4}" type="sibTrans" cxnId="{EF419E06-4F5F-4446-A7D7-8238AD9F2B98}">
      <dgm:prSet/>
      <dgm:spPr/>
      <dgm:t>
        <a:bodyPr/>
        <a:lstStyle/>
        <a:p>
          <a:endParaRPr lang="ru-RU"/>
        </a:p>
      </dgm:t>
    </dgm:pt>
    <dgm:pt modelId="{37D88DA4-2018-419F-A2AD-79F3BC47BD3A}" type="pres">
      <dgm:prSet presAssocID="{537776E4-0A59-459D-A21C-1E1C62043BD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BB9B04B-9238-4E04-8EC3-FABD2508705B}" type="pres">
      <dgm:prSet presAssocID="{D5A5579C-BDE6-49A9-8363-E4399AF51D5E}" presName="circle1" presStyleLbl="node1" presStyleIdx="0" presStyleCnt="2"/>
      <dgm:spPr>
        <a:solidFill>
          <a:schemeClr val="accent6">
            <a:lumMod val="75000"/>
          </a:schemeClr>
        </a:solidFill>
      </dgm:spPr>
    </dgm:pt>
    <dgm:pt modelId="{2DB54729-9EDB-428F-96E6-2172EE0EEA35}" type="pres">
      <dgm:prSet presAssocID="{D5A5579C-BDE6-49A9-8363-E4399AF51D5E}" presName="space" presStyleCnt="0"/>
      <dgm:spPr/>
    </dgm:pt>
    <dgm:pt modelId="{4FDF0DA0-CCC7-458E-99C2-AEFDB79BB127}" type="pres">
      <dgm:prSet presAssocID="{D5A5579C-BDE6-49A9-8363-E4399AF51D5E}" presName="rect1" presStyleLbl="alignAcc1" presStyleIdx="0" presStyleCnt="2"/>
      <dgm:spPr/>
    </dgm:pt>
    <dgm:pt modelId="{3140B696-DD0C-4FE8-9E8D-C2D352C406B4}" type="pres">
      <dgm:prSet presAssocID="{1F72F309-0262-4732-BBC8-0EF20B8DFD1D}" presName="vertSpace2" presStyleLbl="node1" presStyleIdx="0" presStyleCnt="2"/>
      <dgm:spPr/>
    </dgm:pt>
    <dgm:pt modelId="{7E390324-0DE3-4A7E-9F22-76C308FE7C7D}" type="pres">
      <dgm:prSet presAssocID="{1F72F309-0262-4732-BBC8-0EF20B8DFD1D}" presName="circle2" presStyleLbl="node1" presStyleIdx="1" presStyleCnt="2"/>
      <dgm:spPr/>
    </dgm:pt>
    <dgm:pt modelId="{80CBFC6E-1759-4BE2-90BD-CA4CD7819030}" type="pres">
      <dgm:prSet presAssocID="{1F72F309-0262-4732-BBC8-0EF20B8DFD1D}" presName="rect2" presStyleLbl="alignAcc1" presStyleIdx="1" presStyleCnt="2" custScaleY="115316" custLinFactNeighborX="93" custLinFactNeighborY="10526"/>
      <dgm:spPr/>
    </dgm:pt>
    <dgm:pt modelId="{748C7D11-5B05-4FF3-84AA-8EDFCEFD8552}" type="pres">
      <dgm:prSet presAssocID="{D5A5579C-BDE6-49A9-8363-E4399AF51D5E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36D27E74-C8AB-4AB3-B31F-C15936AA306F}" type="pres">
      <dgm:prSet presAssocID="{1F72F309-0262-4732-BBC8-0EF20B8DFD1D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EF419E06-4F5F-4446-A7D7-8238AD9F2B98}" srcId="{537776E4-0A59-459D-A21C-1E1C62043BDB}" destId="{1F72F309-0262-4732-BBC8-0EF20B8DFD1D}" srcOrd="1" destOrd="0" parTransId="{A9224CC7-0BEA-46C2-B693-2CD7D0116F4E}" sibTransId="{F5B34B05-1964-4814-A067-271EBA2375F4}"/>
    <dgm:cxn modelId="{83B35231-0CFB-4B9F-AA04-5D4AA114E90F}" type="presOf" srcId="{D5A5579C-BDE6-49A9-8363-E4399AF51D5E}" destId="{748C7D11-5B05-4FF3-84AA-8EDFCEFD8552}" srcOrd="1" destOrd="0" presId="urn:microsoft.com/office/officeart/2005/8/layout/target3"/>
    <dgm:cxn modelId="{981EC84F-C743-4F59-B7E3-FE36A0F05AE5}" srcId="{537776E4-0A59-459D-A21C-1E1C62043BDB}" destId="{D5A5579C-BDE6-49A9-8363-E4399AF51D5E}" srcOrd="0" destOrd="0" parTransId="{75C40D20-6ED5-4E2B-B4BC-CB2407547D8B}" sibTransId="{9EDB6EF8-4633-4009-876B-70C47BCFD565}"/>
    <dgm:cxn modelId="{2C40FE7A-A1BE-406D-A688-7E02C2698206}" type="presOf" srcId="{1F72F309-0262-4732-BBC8-0EF20B8DFD1D}" destId="{80CBFC6E-1759-4BE2-90BD-CA4CD7819030}" srcOrd="0" destOrd="0" presId="urn:microsoft.com/office/officeart/2005/8/layout/target3"/>
    <dgm:cxn modelId="{0D9C7889-2620-47D7-BF72-E6AC75A9DDF1}" type="presOf" srcId="{D5A5579C-BDE6-49A9-8363-E4399AF51D5E}" destId="{4FDF0DA0-CCC7-458E-99C2-AEFDB79BB127}" srcOrd="0" destOrd="0" presId="urn:microsoft.com/office/officeart/2005/8/layout/target3"/>
    <dgm:cxn modelId="{0BEB21DC-AE1B-4C10-BD96-B862FDB64ACE}" type="presOf" srcId="{537776E4-0A59-459D-A21C-1E1C62043BDB}" destId="{37D88DA4-2018-419F-A2AD-79F3BC47BD3A}" srcOrd="0" destOrd="0" presId="urn:microsoft.com/office/officeart/2005/8/layout/target3"/>
    <dgm:cxn modelId="{409F8FF4-8049-4FDF-A455-595E33A02D10}" type="presOf" srcId="{1F72F309-0262-4732-BBC8-0EF20B8DFD1D}" destId="{36D27E74-C8AB-4AB3-B31F-C15936AA306F}" srcOrd="1" destOrd="0" presId="urn:microsoft.com/office/officeart/2005/8/layout/target3"/>
    <dgm:cxn modelId="{250E26FA-9F61-4959-9220-56B5ED8D4E51}" type="presParOf" srcId="{37D88DA4-2018-419F-A2AD-79F3BC47BD3A}" destId="{BBB9B04B-9238-4E04-8EC3-FABD2508705B}" srcOrd="0" destOrd="0" presId="urn:microsoft.com/office/officeart/2005/8/layout/target3"/>
    <dgm:cxn modelId="{DCF28AC2-D9DC-49BD-80BD-80E1AE1A05C7}" type="presParOf" srcId="{37D88DA4-2018-419F-A2AD-79F3BC47BD3A}" destId="{2DB54729-9EDB-428F-96E6-2172EE0EEA35}" srcOrd="1" destOrd="0" presId="urn:microsoft.com/office/officeart/2005/8/layout/target3"/>
    <dgm:cxn modelId="{FE6F6109-CE7F-49B4-865F-9FA6A95EC282}" type="presParOf" srcId="{37D88DA4-2018-419F-A2AD-79F3BC47BD3A}" destId="{4FDF0DA0-CCC7-458E-99C2-AEFDB79BB127}" srcOrd="2" destOrd="0" presId="urn:microsoft.com/office/officeart/2005/8/layout/target3"/>
    <dgm:cxn modelId="{0BD9234B-AB55-4276-8193-4360FA6DBB91}" type="presParOf" srcId="{37D88DA4-2018-419F-A2AD-79F3BC47BD3A}" destId="{3140B696-DD0C-4FE8-9E8D-C2D352C406B4}" srcOrd="3" destOrd="0" presId="urn:microsoft.com/office/officeart/2005/8/layout/target3"/>
    <dgm:cxn modelId="{C7F011D7-1D08-40D9-AC83-7DC896D29A08}" type="presParOf" srcId="{37D88DA4-2018-419F-A2AD-79F3BC47BD3A}" destId="{7E390324-0DE3-4A7E-9F22-76C308FE7C7D}" srcOrd="4" destOrd="0" presId="urn:microsoft.com/office/officeart/2005/8/layout/target3"/>
    <dgm:cxn modelId="{D08B35D4-05E5-4396-9FE7-0E1801624D03}" type="presParOf" srcId="{37D88DA4-2018-419F-A2AD-79F3BC47BD3A}" destId="{80CBFC6E-1759-4BE2-90BD-CA4CD7819030}" srcOrd="5" destOrd="0" presId="urn:microsoft.com/office/officeart/2005/8/layout/target3"/>
    <dgm:cxn modelId="{958CEDBD-8A7A-4B2E-A155-EB38CFACC6CE}" type="presParOf" srcId="{37D88DA4-2018-419F-A2AD-79F3BC47BD3A}" destId="{748C7D11-5B05-4FF3-84AA-8EDFCEFD8552}" srcOrd="6" destOrd="0" presId="urn:microsoft.com/office/officeart/2005/8/layout/target3"/>
    <dgm:cxn modelId="{56E174C3-A501-4563-ABF8-141851E2FBA0}" type="presParOf" srcId="{37D88DA4-2018-419F-A2AD-79F3BC47BD3A}" destId="{36D27E74-C8AB-4AB3-B31F-C15936AA306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0BCE56-ED50-40E5-AAD9-AB96751E82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561F1-6EEB-4989-98F4-2AAB96FDCA39}">
      <dgm:prSet custT="1"/>
      <dgm:spPr>
        <a:solidFill>
          <a:srgbClr val="D8670A"/>
        </a:solidFill>
      </dgm:spPr>
      <dgm:t>
        <a:bodyPr/>
        <a:lstStyle/>
        <a:p>
          <a:pPr rtl="0"/>
          <a:r>
            <a:rPr lang="ru-RU" sz="1800" b="1" dirty="0">
              <a:solidFill>
                <a:schemeClr val="bg1"/>
              </a:solidFill>
            </a:rPr>
            <a:t>Инфицированные язвы</a:t>
          </a:r>
        </a:p>
      </dgm:t>
    </dgm:pt>
    <dgm:pt modelId="{03CA1D4D-2531-4F4B-9DEF-CD2488C46DAD}" type="parTrans" cxnId="{63D7FDE6-1391-44B2-A816-A64CD828FE83}">
      <dgm:prSet/>
      <dgm:spPr/>
      <dgm:t>
        <a:bodyPr/>
        <a:lstStyle/>
        <a:p>
          <a:endParaRPr lang="ru-RU"/>
        </a:p>
      </dgm:t>
    </dgm:pt>
    <dgm:pt modelId="{A372FC8B-E006-436F-B351-6CB11F4743D5}" type="sibTrans" cxnId="{63D7FDE6-1391-44B2-A816-A64CD828FE83}">
      <dgm:prSet/>
      <dgm:spPr/>
      <dgm:t>
        <a:bodyPr/>
        <a:lstStyle/>
        <a:p>
          <a:endParaRPr lang="ru-RU"/>
        </a:p>
      </dgm:t>
    </dgm:pt>
    <dgm:pt modelId="{0A6B40B9-A75A-451C-9B2B-7CDA6D1F57EE}" type="pres">
      <dgm:prSet presAssocID="{E60BCE56-ED50-40E5-AAD9-AB96751E825C}" presName="linear" presStyleCnt="0">
        <dgm:presLayoutVars>
          <dgm:animLvl val="lvl"/>
          <dgm:resizeHandles val="exact"/>
        </dgm:presLayoutVars>
      </dgm:prSet>
      <dgm:spPr/>
    </dgm:pt>
    <dgm:pt modelId="{689728C9-756A-4E27-A61D-4A5C00D09B38}" type="pres">
      <dgm:prSet presAssocID="{358561F1-6EEB-4989-98F4-2AAB96FDCA39}" presName="parentText" presStyleLbl="node1" presStyleIdx="0" presStyleCnt="1" custScaleY="373494" custLinFactY="-100000" custLinFactNeighborX="-6743" custLinFactNeighborY="-104785">
        <dgm:presLayoutVars>
          <dgm:chMax val="0"/>
          <dgm:bulletEnabled val="1"/>
        </dgm:presLayoutVars>
      </dgm:prSet>
      <dgm:spPr/>
    </dgm:pt>
  </dgm:ptLst>
  <dgm:cxnLst>
    <dgm:cxn modelId="{7C70B619-4D02-4ED8-8CFA-5B58A717BDE1}" type="presOf" srcId="{E60BCE56-ED50-40E5-AAD9-AB96751E825C}" destId="{0A6B40B9-A75A-451C-9B2B-7CDA6D1F57EE}" srcOrd="0" destOrd="0" presId="urn:microsoft.com/office/officeart/2005/8/layout/vList2"/>
    <dgm:cxn modelId="{4FC198CB-4F24-432A-B958-04E5F3FC640C}" type="presOf" srcId="{358561F1-6EEB-4989-98F4-2AAB96FDCA39}" destId="{689728C9-756A-4E27-A61D-4A5C00D09B38}" srcOrd="0" destOrd="0" presId="urn:microsoft.com/office/officeart/2005/8/layout/vList2"/>
    <dgm:cxn modelId="{63D7FDE6-1391-44B2-A816-A64CD828FE83}" srcId="{E60BCE56-ED50-40E5-AAD9-AB96751E825C}" destId="{358561F1-6EEB-4989-98F4-2AAB96FDCA39}" srcOrd="0" destOrd="0" parTransId="{03CA1D4D-2531-4F4B-9DEF-CD2488C46DAD}" sibTransId="{A372FC8B-E006-436F-B351-6CB11F4743D5}"/>
    <dgm:cxn modelId="{6620CF43-A2B0-4443-94EC-115FEF263148}" type="presParOf" srcId="{0A6B40B9-A75A-451C-9B2B-7CDA6D1F57EE}" destId="{689728C9-756A-4E27-A61D-4A5C00D09B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59420-5196-4328-84BE-195B33CF364B}">
      <dsp:nvSpPr>
        <dsp:cNvPr id="0" name=""/>
        <dsp:cNvSpPr/>
      </dsp:nvSpPr>
      <dsp:spPr>
        <a:xfrm>
          <a:off x="0" y="0"/>
          <a:ext cx="1071562" cy="39992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Ожоги</a:t>
          </a:r>
        </a:p>
      </dsp:txBody>
      <dsp:txXfrm>
        <a:off x="19523" y="19523"/>
        <a:ext cx="1032516" cy="3608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45258-8868-428E-9928-CC89D73E0DF1}">
      <dsp:nvSpPr>
        <dsp:cNvPr id="0" name=""/>
        <dsp:cNvSpPr/>
      </dsp:nvSpPr>
      <dsp:spPr>
        <a:xfrm>
          <a:off x="0" y="0"/>
          <a:ext cx="1793354" cy="70742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Глубокие абсцессы</a:t>
          </a:r>
        </a:p>
      </dsp:txBody>
      <dsp:txXfrm>
        <a:off x="34534" y="34534"/>
        <a:ext cx="1724286" cy="6383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30583-4859-4934-83A6-EA49E45554D3}">
      <dsp:nvSpPr>
        <dsp:cNvPr id="0" name=""/>
        <dsp:cNvSpPr/>
      </dsp:nvSpPr>
      <dsp:spPr>
        <a:xfrm>
          <a:off x="0" y="0"/>
          <a:ext cx="1785937" cy="70742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Сопутствующие заболевания</a:t>
          </a:r>
          <a:endParaRPr lang="ru-RU" sz="1800" kern="1200" dirty="0"/>
        </a:p>
      </dsp:txBody>
      <dsp:txXfrm>
        <a:off x="34534" y="34534"/>
        <a:ext cx="1716869" cy="6383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045AB-E637-42C2-866E-013C8FF8B10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85A18-FAA5-4734-8DE8-F0C5779B5294}">
      <dsp:nvSpPr>
        <dsp:cNvPr id="0" name=""/>
        <dsp:cNvSpPr/>
      </dsp:nvSpPr>
      <dsp:spPr>
        <a:xfrm>
          <a:off x="571500" y="0"/>
          <a:ext cx="5214936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Georgia" pitchFamily="18" charset="0"/>
            </a:rPr>
            <a:t>При выделении </a:t>
          </a:r>
          <a:r>
            <a:rPr lang="en-US" sz="2400" kern="1200" dirty="0">
              <a:latin typeface="Georgia" pitchFamily="18" charset="0"/>
            </a:rPr>
            <a:t>MRSA</a:t>
          </a:r>
          <a:r>
            <a:rPr lang="ru-RU" sz="2400" kern="1200" dirty="0">
              <a:latin typeface="Georgia" pitchFamily="18" charset="0"/>
            </a:rPr>
            <a:t> у больных с осложненными инфекциями кожи и мягких тканей</a:t>
          </a:r>
        </a:p>
      </dsp:txBody>
      <dsp:txXfrm>
        <a:off x="571500" y="0"/>
        <a:ext cx="5214936" cy="1143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89E0-C497-4698-AE03-8F4A4B550C93}">
      <dsp:nvSpPr>
        <dsp:cNvPr id="0" name=""/>
        <dsp:cNvSpPr/>
      </dsp:nvSpPr>
      <dsp:spPr>
        <a:xfrm>
          <a:off x="831005" y="557"/>
          <a:ext cx="3338614" cy="1070446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latin typeface="Georgia" pitchFamily="18" charset="0"/>
            </a:rPr>
            <a:t>Длительность пребывания в стационаре</a:t>
          </a:r>
          <a:endParaRPr lang="ru-RU" sz="2000" kern="1200" dirty="0">
            <a:latin typeface="Georgia" pitchFamily="18" charset="0"/>
          </a:endParaRPr>
        </a:p>
      </dsp:txBody>
      <dsp:txXfrm>
        <a:off x="1366228" y="557"/>
        <a:ext cx="2268168" cy="10704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2271-DAB8-4416-8DCF-FE317843810F}">
      <dsp:nvSpPr>
        <dsp:cNvPr id="0" name=""/>
        <dsp:cNvSpPr/>
      </dsp:nvSpPr>
      <dsp:spPr>
        <a:xfrm>
          <a:off x="607223" y="139"/>
          <a:ext cx="3428990" cy="1142720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i="1" kern="1200" dirty="0">
              <a:latin typeface="Georgia" pitchFamily="18" charset="0"/>
            </a:rPr>
            <a:t>Затраты на лечение</a:t>
          </a:r>
          <a:endParaRPr lang="ru-RU" sz="2900" kern="1200" dirty="0">
            <a:latin typeface="Georgia" pitchFamily="18" charset="0"/>
          </a:endParaRPr>
        </a:p>
      </dsp:txBody>
      <dsp:txXfrm>
        <a:off x="1178583" y="139"/>
        <a:ext cx="2286270" cy="11427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0566B-DEA7-436B-AF8D-141E80B66464}">
      <dsp:nvSpPr>
        <dsp:cNvPr id="0" name=""/>
        <dsp:cNvSpPr/>
      </dsp:nvSpPr>
      <dsp:spPr>
        <a:xfrm>
          <a:off x="0" y="0"/>
          <a:ext cx="4529658" cy="92868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latin typeface="Georgia" pitchFamily="18" charset="0"/>
            </a:rPr>
            <a:t>Затраты на лечение в год в США</a:t>
          </a:r>
          <a:endParaRPr lang="ru-RU" sz="2000" kern="1200" dirty="0">
            <a:latin typeface="Georgia" pitchFamily="18" charset="0"/>
          </a:endParaRPr>
        </a:p>
      </dsp:txBody>
      <dsp:txXfrm>
        <a:off x="0" y="371474"/>
        <a:ext cx="4529658" cy="371474"/>
      </dsp:txXfrm>
    </dsp:sp>
    <dsp:sp modelId="{303CC970-D353-4C4F-AFB7-65607212558B}">
      <dsp:nvSpPr>
        <dsp:cNvPr id="0" name=""/>
        <dsp:cNvSpPr/>
      </dsp:nvSpPr>
      <dsp:spPr>
        <a:xfrm>
          <a:off x="2110202" y="55721"/>
          <a:ext cx="309252" cy="30925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74122-054E-4CB4-A91E-AAA2603CDDF7}">
      <dsp:nvSpPr>
        <dsp:cNvPr id="0" name=""/>
        <dsp:cNvSpPr/>
      </dsp:nvSpPr>
      <dsp:spPr>
        <a:xfrm>
          <a:off x="181186" y="742949"/>
          <a:ext cx="4167285" cy="139303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5FCCB-23EB-4868-8DA9-5233403E4B09}">
      <dsp:nvSpPr>
        <dsp:cNvPr id="0" name=""/>
        <dsp:cNvSpPr/>
      </dsp:nvSpPr>
      <dsp:spPr>
        <a:xfrm>
          <a:off x="453628" y="0"/>
          <a:ext cx="1571625" cy="15716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7106D-81C4-498E-8CCF-CC0F5FDBF9F0}">
      <dsp:nvSpPr>
        <dsp:cNvPr id="0" name=""/>
        <dsp:cNvSpPr/>
      </dsp:nvSpPr>
      <dsp:spPr>
        <a:xfrm>
          <a:off x="1239440" y="157315"/>
          <a:ext cx="1021556" cy="1117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latin typeface="Georgia" pitchFamily="18" charset="0"/>
            </a:rPr>
            <a:t>55%</a:t>
          </a:r>
          <a:endParaRPr lang="ru-RU" sz="2700" kern="1200" dirty="0">
            <a:latin typeface="Georgia" pitchFamily="18" charset="0"/>
          </a:endParaRPr>
        </a:p>
      </dsp:txBody>
      <dsp:txXfrm>
        <a:off x="1289308" y="207183"/>
        <a:ext cx="921820" cy="10175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65A2-5F7E-41B1-AB1A-0D68F491D142}">
      <dsp:nvSpPr>
        <dsp:cNvPr id="0" name=""/>
        <dsp:cNvSpPr/>
      </dsp:nvSpPr>
      <dsp:spPr>
        <a:xfrm>
          <a:off x="916805" y="0"/>
          <a:ext cx="1285875" cy="128587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4FF07-A782-4169-BCE3-A2413D498EF8}">
      <dsp:nvSpPr>
        <dsp:cNvPr id="0" name=""/>
        <dsp:cNvSpPr/>
      </dsp:nvSpPr>
      <dsp:spPr>
        <a:xfrm>
          <a:off x="1559742" y="128713"/>
          <a:ext cx="835818" cy="9141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Georgia" pitchFamily="18" charset="0"/>
            </a:rPr>
            <a:t>66%</a:t>
          </a:r>
          <a:endParaRPr lang="ru-RU" sz="2100" kern="1200" dirty="0">
            <a:latin typeface="Georgia" pitchFamily="18" charset="0"/>
          </a:endParaRPr>
        </a:p>
      </dsp:txBody>
      <dsp:txXfrm>
        <a:off x="1600543" y="169514"/>
        <a:ext cx="754216" cy="8325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DBD52-F3C7-44BA-9A40-98AB8BA9E70A}">
      <dsp:nvSpPr>
        <dsp:cNvPr id="0" name=""/>
        <dsp:cNvSpPr/>
      </dsp:nvSpPr>
      <dsp:spPr>
        <a:xfrm>
          <a:off x="286970" y="610"/>
          <a:ext cx="2140683" cy="1070341"/>
        </a:xfrm>
        <a:prstGeom prst="round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itchFamily="18" charset="0"/>
            </a:rPr>
            <a:t>3,6</a:t>
          </a:r>
          <a:r>
            <a:rPr lang="en-US" sz="2400" b="1" kern="1200" dirty="0">
              <a:latin typeface="Georgia" pitchFamily="18" charset="0"/>
            </a:rPr>
            <a:t> </a:t>
          </a:r>
          <a:r>
            <a:rPr lang="ru-RU" sz="2400" b="1" kern="1200" dirty="0">
              <a:latin typeface="Georgia" pitchFamily="18" charset="0"/>
            </a:rPr>
            <a:t>миллиарда в год</a:t>
          </a:r>
          <a:endParaRPr lang="ru-RU" sz="2400" kern="1200" dirty="0">
            <a:latin typeface="Georgia" pitchFamily="18" charset="0"/>
          </a:endParaRPr>
        </a:p>
      </dsp:txBody>
      <dsp:txXfrm>
        <a:off x="339220" y="52860"/>
        <a:ext cx="2036183" cy="965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7A230-58EF-4AEC-A187-4A8AD27369F7}">
      <dsp:nvSpPr>
        <dsp:cNvPr id="0" name=""/>
        <dsp:cNvSpPr/>
      </dsp:nvSpPr>
      <dsp:spPr>
        <a:xfrm>
          <a:off x="0" y="0"/>
          <a:ext cx="488357" cy="4883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2E90C-D4A4-4265-8A15-AF7922F4E819}">
      <dsp:nvSpPr>
        <dsp:cNvPr id="0" name=""/>
        <dsp:cNvSpPr/>
      </dsp:nvSpPr>
      <dsp:spPr>
        <a:xfrm>
          <a:off x="244178" y="0"/>
          <a:ext cx="1354084" cy="4883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SIS</a:t>
          </a:r>
          <a:endParaRPr lang="ru-RU" sz="2200" kern="1200" baseline="30000" dirty="0"/>
        </a:p>
      </dsp:txBody>
      <dsp:txXfrm>
        <a:off x="244178" y="0"/>
        <a:ext cx="1354084" cy="488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CBF89-4517-4E73-A4CF-218EFE0841F8}">
      <dsp:nvSpPr>
        <dsp:cNvPr id="0" name=""/>
        <dsp:cNvSpPr/>
      </dsp:nvSpPr>
      <dsp:spPr>
        <a:xfrm>
          <a:off x="0" y="0"/>
          <a:ext cx="488357" cy="4883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771E1-2ACA-48EB-B189-FC35263CBF9E}">
      <dsp:nvSpPr>
        <dsp:cNvPr id="0" name=""/>
        <dsp:cNvSpPr/>
      </dsp:nvSpPr>
      <dsp:spPr>
        <a:xfrm>
          <a:off x="244178" y="0"/>
          <a:ext cx="1354084" cy="4883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IDSA</a:t>
          </a:r>
          <a:endParaRPr lang="ru-RU" sz="2200" kern="1200" baseline="30000" dirty="0"/>
        </a:p>
      </dsp:txBody>
      <dsp:txXfrm>
        <a:off x="244178" y="0"/>
        <a:ext cx="1354084" cy="488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3C52F-88F1-4597-8E80-EEF2F3AFB231}">
      <dsp:nvSpPr>
        <dsp:cNvPr id="0" name=""/>
        <dsp:cNvSpPr/>
      </dsp:nvSpPr>
      <dsp:spPr>
        <a:xfrm>
          <a:off x="0" y="0"/>
          <a:ext cx="488357" cy="4883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7B1D1-7188-4A84-89BA-2E31FCA55799}">
      <dsp:nvSpPr>
        <dsp:cNvPr id="0" name=""/>
        <dsp:cNvSpPr/>
      </dsp:nvSpPr>
      <dsp:spPr>
        <a:xfrm>
          <a:off x="244178" y="0"/>
          <a:ext cx="1354084" cy="4883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FDA</a:t>
          </a:r>
          <a:endParaRPr lang="ru-RU" sz="2200" kern="1200" dirty="0"/>
        </a:p>
      </dsp:txBody>
      <dsp:txXfrm>
        <a:off x="244178" y="0"/>
        <a:ext cx="1354084" cy="4883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29EEC-505D-4CD5-B948-57B151A5951B}">
      <dsp:nvSpPr>
        <dsp:cNvPr id="0" name=""/>
        <dsp:cNvSpPr/>
      </dsp:nvSpPr>
      <dsp:spPr>
        <a:xfrm>
          <a:off x="0" y="0"/>
          <a:ext cx="488358" cy="4883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3DECF-26DA-4DE7-800B-19F7985A9096}">
      <dsp:nvSpPr>
        <dsp:cNvPr id="0" name=""/>
        <dsp:cNvSpPr/>
      </dsp:nvSpPr>
      <dsp:spPr>
        <a:xfrm>
          <a:off x="244179" y="0"/>
          <a:ext cx="1287490" cy="4883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FDA</a:t>
          </a:r>
          <a:endParaRPr lang="ru-RU" sz="2200" kern="1200" baseline="30000" dirty="0"/>
        </a:p>
      </dsp:txBody>
      <dsp:txXfrm>
        <a:off x="244179" y="0"/>
        <a:ext cx="1287490" cy="488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64785-C4E8-4F50-BD15-67A21054A6F3}">
      <dsp:nvSpPr>
        <dsp:cNvPr id="0" name=""/>
        <dsp:cNvSpPr/>
      </dsp:nvSpPr>
      <dsp:spPr>
        <a:xfrm>
          <a:off x="0" y="0"/>
          <a:ext cx="461963" cy="461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06311-DB5C-4812-AC61-B68CCBE1106B}">
      <dsp:nvSpPr>
        <dsp:cNvPr id="0" name=""/>
        <dsp:cNvSpPr/>
      </dsp:nvSpPr>
      <dsp:spPr>
        <a:xfrm>
          <a:off x="230981" y="0"/>
          <a:ext cx="1126330" cy="461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FDA</a:t>
          </a:r>
          <a:endParaRPr lang="ru-RU" sz="2100" kern="1200" dirty="0"/>
        </a:p>
      </dsp:txBody>
      <dsp:txXfrm>
        <a:off x="230981" y="0"/>
        <a:ext cx="1126330" cy="461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01790-2AE9-408B-BF95-ED03A7C764EC}">
      <dsp:nvSpPr>
        <dsp:cNvPr id="0" name=""/>
        <dsp:cNvSpPr/>
      </dsp:nvSpPr>
      <dsp:spPr>
        <a:xfrm>
          <a:off x="0" y="17330"/>
          <a:ext cx="2928937" cy="795600"/>
        </a:xfrm>
        <a:prstGeom prst="roundRect">
          <a:avLst/>
        </a:prstGeom>
        <a:solidFill>
          <a:srgbClr val="264D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Неосложненная инфекция</a:t>
          </a:r>
          <a:endParaRPr lang="ru-RU" sz="2000" kern="1200" dirty="0"/>
        </a:p>
      </dsp:txBody>
      <dsp:txXfrm>
        <a:off x="38838" y="56168"/>
        <a:ext cx="2851261" cy="7179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9B04B-9238-4E04-8EC3-FABD2508705B}">
      <dsp:nvSpPr>
        <dsp:cNvPr id="0" name=""/>
        <dsp:cNvSpPr/>
      </dsp:nvSpPr>
      <dsp:spPr>
        <a:xfrm>
          <a:off x="0" y="0"/>
          <a:ext cx="1754187" cy="175418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F0DA0-CCC7-458E-99C2-AEFDB79BB127}">
      <dsp:nvSpPr>
        <dsp:cNvPr id="0" name=""/>
        <dsp:cNvSpPr/>
      </dsp:nvSpPr>
      <dsp:spPr>
        <a:xfrm>
          <a:off x="877093" y="0"/>
          <a:ext cx="2766218" cy="1754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Осложненная инфекция</a:t>
          </a:r>
          <a:endParaRPr lang="ru-RU" sz="1800" kern="1200" dirty="0"/>
        </a:p>
      </dsp:txBody>
      <dsp:txXfrm>
        <a:off x="877093" y="0"/>
        <a:ext cx="2766218" cy="833238"/>
      </dsp:txXfrm>
    </dsp:sp>
    <dsp:sp modelId="{7E390324-0DE3-4A7E-9F22-76C308FE7C7D}">
      <dsp:nvSpPr>
        <dsp:cNvPr id="0" name=""/>
        <dsp:cNvSpPr/>
      </dsp:nvSpPr>
      <dsp:spPr>
        <a:xfrm>
          <a:off x="460474" y="833238"/>
          <a:ext cx="833238" cy="8332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BFC6E-1759-4BE2-90BD-CA4CD7819030}">
      <dsp:nvSpPr>
        <dsp:cNvPr id="0" name=""/>
        <dsp:cNvSpPr/>
      </dsp:nvSpPr>
      <dsp:spPr>
        <a:xfrm>
          <a:off x="877093" y="793329"/>
          <a:ext cx="2766218" cy="9608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/>
            <a:t>(</a:t>
          </a:r>
          <a:r>
            <a:rPr lang="ru-RU" sz="1500" i="1" kern="1200" dirty="0"/>
            <a:t>инфекция, вовлекающая глубокие слои и требующая хирургического вмешательства</a:t>
          </a:r>
          <a:r>
            <a:rPr lang="en-US" sz="1500" i="1" kern="1200" dirty="0"/>
            <a:t>)</a:t>
          </a:r>
          <a:endParaRPr lang="ru-RU" sz="1500" kern="1200" dirty="0"/>
        </a:p>
      </dsp:txBody>
      <dsp:txXfrm>
        <a:off x="877093" y="793329"/>
        <a:ext cx="2766218" cy="9608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728C9-756A-4E27-A61D-4A5C00D09B38}">
      <dsp:nvSpPr>
        <dsp:cNvPr id="0" name=""/>
        <dsp:cNvSpPr/>
      </dsp:nvSpPr>
      <dsp:spPr>
        <a:xfrm>
          <a:off x="0" y="0"/>
          <a:ext cx="2383681" cy="785044"/>
        </a:xfrm>
        <a:prstGeom prst="roundRect">
          <a:avLst/>
        </a:prstGeom>
        <a:solidFill>
          <a:srgbClr val="D867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Инфицированные язвы</a:t>
          </a:r>
        </a:p>
      </dsp:txBody>
      <dsp:txXfrm>
        <a:off x="38323" y="38323"/>
        <a:ext cx="2307035" cy="708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0ACDF95-403D-4BB9-A5BF-9A8FC25411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6D2D52-1923-4356-8DB1-69D38153F5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CB12B-B3C7-4F2A-A2F5-ED1BD340262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771FA8-99D7-4849-8CBE-2BFF6CC956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CDFA01-BC5D-4D4E-AF43-91E174989A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71457-C435-4CD2-BAC2-9F72CEDF8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94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3A2B9-AE56-4767-900B-CF2F592B27F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5AD56-716C-467B-ADB5-1FF673EB3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3774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1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144025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1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7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36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2" y="4687890"/>
            <a:ext cx="5389563" cy="4438650"/>
          </a:xfrm>
          <a:noFill/>
        </p:spPr>
        <p:txBody>
          <a:bodyPr lIns="89709" tIns="44854" rIns="89709" bIns="44854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76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1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06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6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>
                <a:latin typeface="Arial" pitchFamily="34" charset="0"/>
              </a:rPr>
              <a:t>В мета-анализ включены 9 рандомизированных клинических исследований (3144 пациента) по сравнению линезолида и ванкомицина в лечении пациентов </a:t>
            </a:r>
            <a:r>
              <a:rPr lang="en-GB">
                <a:latin typeface="Arial" pitchFamily="34" charset="0"/>
              </a:rPr>
              <a:t>(</a:t>
            </a:r>
            <a:r>
              <a:rPr lang="ru-RU">
                <a:latin typeface="Arial" pitchFamily="34" charset="0"/>
              </a:rPr>
              <a:t>взрослые и</a:t>
            </a:r>
            <a:r>
              <a:rPr lang="en-GB">
                <a:latin typeface="Arial" pitchFamily="34" charset="0"/>
              </a:rPr>
              <a:t>/</a:t>
            </a:r>
            <a:r>
              <a:rPr lang="ru-RU">
                <a:latin typeface="Arial" pitchFamily="34" charset="0"/>
              </a:rPr>
              <a:t>или дети</a:t>
            </a:r>
            <a:r>
              <a:rPr lang="en-GB">
                <a:latin typeface="Arial" pitchFamily="34" charset="0"/>
              </a:rPr>
              <a:t>)</a:t>
            </a:r>
            <a:r>
              <a:rPr lang="ru-RU">
                <a:latin typeface="Arial" pitchFamily="34" charset="0"/>
              </a:rPr>
              <a:t> с инфекциями кожи и мягких тканей (ИКМТ). Наибольший вес при выполнении мета-анализа пришелся на исследования </a:t>
            </a:r>
            <a:r>
              <a:rPr lang="en-GB">
                <a:latin typeface="Arial" pitchFamily="34" charset="0"/>
              </a:rPr>
              <a:t>Itani et al</a:t>
            </a:r>
            <a:r>
              <a:rPr lang="ru-RU">
                <a:latin typeface="Arial" pitchFamily="34" charset="0"/>
              </a:rPr>
              <a:t>, </a:t>
            </a:r>
            <a:r>
              <a:rPr lang="en-GB">
                <a:latin typeface="Arial" pitchFamily="34" charset="0"/>
              </a:rPr>
              <a:t> 2010 </a:t>
            </a:r>
            <a:r>
              <a:rPr lang="ru-RU">
                <a:latin typeface="Arial" pitchFamily="34" charset="0"/>
              </a:rPr>
              <a:t>г. и</a:t>
            </a:r>
            <a:r>
              <a:rPr lang="en-GB">
                <a:latin typeface="Arial" pitchFamily="34" charset="0"/>
              </a:rPr>
              <a:t> Weigelt et al.</a:t>
            </a:r>
            <a:r>
              <a:rPr lang="ru-RU">
                <a:latin typeface="Arial" pitchFamily="34" charset="0"/>
              </a:rPr>
              <a:t>,</a:t>
            </a:r>
            <a:r>
              <a:rPr lang="en-GB">
                <a:latin typeface="Arial" pitchFamily="34" charset="0"/>
              </a:rPr>
              <a:t> 2005</a:t>
            </a:r>
            <a:r>
              <a:rPr lang="ru-RU">
                <a:latin typeface="Arial" pitchFamily="34" charset="0"/>
              </a:rPr>
              <a:t> г.</a:t>
            </a:r>
            <a:r>
              <a:rPr lang="en-GB">
                <a:latin typeface="Arial" pitchFamily="34" charset="0"/>
              </a:rPr>
              <a:t> </a:t>
            </a:r>
            <a:r>
              <a:rPr lang="ru-RU">
                <a:latin typeface="Arial" pitchFamily="34" charset="0"/>
              </a:rPr>
              <a:t>Они отмечены квадратами синего цвета на слайде.</a:t>
            </a:r>
            <a:endParaRPr lang="en-GB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27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9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96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1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Моноаминоксидаза</a:t>
            </a:r>
            <a:r>
              <a:rPr lang="ru-RU" dirty="0"/>
              <a:t> </a:t>
            </a:r>
            <a:r>
              <a:rPr lang="en-US" dirty="0"/>
              <a:t>(MAO)</a:t>
            </a:r>
            <a:r>
              <a:rPr lang="ru-RU" baseline="0" dirty="0"/>
              <a:t> – это белок на внешней мембране митохондрий, присутствует практически во всех тканях человеческого организма</a:t>
            </a:r>
            <a:r>
              <a:rPr lang="en-US" dirty="0"/>
              <a:t>. </a:t>
            </a:r>
            <a:r>
              <a:rPr lang="ru-RU" dirty="0"/>
              <a:t>Этот фермент защищает от вредного</a:t>
            </a:r>
            <a:r>
              <a:rPr lang="ru-RU" baseline="0" dirty="0"/>
              <a:t> воздействия пищевых аминов и </a:t>
            </a:r>
            <a:r>
              <a:rPr lang="ru-RU" baseline="0" dirty="0" err="1"/>
              <a:t>метаболизирует</a:t>
            </a:r>
            <a:r>
              <a:rPr lang="ru-RU" baseline="0" dirty="0"/>
              <a:t> </a:t>
            </a:r>
            <a:r>
              <a:rPr lang="ru-RU" baseline="0" dirty="0" err="1"/>
              <a:t>нейромедиаторы</a:t>
            </a:r>
            <a:r>
              <a:rPr lang="ru-RU" baseline="0" dirty="0"/>
              <a:t> в головном мозге и других тканях</a:t>
            </a:r>
            <a:r>
              <a:rPr lang="en-US" dirty="0"/>
              <a:t>. </a:t>
            </a:r>
            <a:r>
              <a:rPr lang="ru-RU" dirty="0"/>
              <a:t>Ингибирование МАО может привести к повышению концентраций указанных </a:t>
            </a:r>
            <a:r>
              <a:rPr lang="ru-RU" dirty="0" err="1"/>
              <a:t>нейромедиаторных</a:t>
            </a:r>
            <a:r>
              <a:rPr lang="ru-RU" dirty="0"/>
              <a:t> субстратов</a:t>
            </a:r>
            <a:r>
              <a:rPr lang="en-US" dirty="0"/>
              <a:t>. </a:t>
            </a:r>
            <a:r>
              <a:rPr lang="ru-RU" dirty="0"/>
              <a:t>В результате выявления различий</a:t>
            </a:r>
            <a:r>
              <a:rPr lang="ru-RU" baseline="0" dirty="0"/>
              <a:t> в фармакологической активности ингибиторов МАО они были разделены на два подкласса: МАО тип </a:t>
            </a:r>
            <a:r>
              <a:rPr lang="en-US" dirty="0"/>
              <a:t>A</a:t>
            </a:r>
            <a:r>
              <a:rPr lang="ru-RU" dirty="0"/>
              <a:t> и </a:t>
            </a:r>
            <a:r>
              <a:rPr lang="ru-RU" baseline="0" dirty="0"/>
              <a:t>МАО тип </a:t>
            </a:r>
            <a:r>
              <a:rPr lang="en-US" dirty="0"/>
              <a:t>B</a:t>
            </a:r>
            <a:r>
              <a:rPr lang="ru-RU" dirty="0"/>
              <a:t>, их</a:t>
            </a:r>
            <a:r>
              <a:rPr lang="ru-RU" baseline="0" dirty="0"/>
              <a:t> разграничение основано на чувствительности к ингибированию ингибитором МАО </a:t>
            </a:r>
            <a:r>
              <a:rPr lang="ru-RU" baseline="0" dirty="0" err="1"/>
              <a:t>клоргилином</a:t>
            </a:r>
            <a:r>
              <a:rPr lang="ru-RU" baseline="0" dirty="0"/>
              <a:t> (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антидепрессант, избирательный ингибитор МАО A)</a:t>
            </a:r>
            <a:r>
              <a:rPr lang="ru-RU" baseline="0" dirty="0"/>
              <a:t> и предпочтительного влияния на соответствующие субстраты</a:t>
            </a:r>
            <a:r>
              <a:rPr lang="en-US" dirty="0"/>
              <a:t>,</a:t>
            </a:r>
            <a:r>
              <a:rPr lang="ru-RU" dirty="0"/>
              <a:t> как показано на схеме выше</a:t>
            </a:r>
            <a:r>
              <a:rPr lang="en-US" dirty="0"/>
              <a:t>. </a:t>
            </a:r>
          </a:p>
          <a:p>
            <a:endParaRPr lang="en-US" dirty="0"/>
          </a:p>
          <a:p>
            <a:pPr defTabSz="595343">
              <a:defRPr/>
            </a:pPr>
            <a:r>
              <a:rPr lang="ru-RU" dirty="0"/>
              <a:t>Источник заметки</a:t>
            </a:r>
            <a:r>
              <a:rPr lang="en-US" dirty="0"/>
              <a:t>: Elmer 2008 Expert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/>
              <a:t>Pharmacother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408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12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r>
              <a:rPr lang="ru-RU" sz="1100" dirty="0">
                <a:latin typeface="Calibri" pitchFamily="34" charset="0"/>
              </a:rPr>
              <a:t>Результаты недавних исследований показали, что увеличение случаев вспышек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ru-RU" sz="1100" dirty="0">
                <a:latin typeface="Calibri" pitchFamily="34" charset="0"/>
              </a:rPr>
              <a:t>инфекций, вызванных </a:t>
            </a:r>
            <a:r>
              <a:rPr lang="ru-RU" sz="1100" dirty="0" err="1">
                <a:latin typeface="Calibri" pitchFamily="34" charset="0"/>
              </a:rPr>
              <a:t>линезолид</a:t>
            </a:r>
            <a:r>
              <a:rPr lang="ru-RU" sz="1100" dirty="0">
                <a:latin typeface="Calibri" pitchFamily="34" charset="0"/>
              </a:rPr>
              <a:t>-резистентными штаммами, связано с развитием специфических инфекций, например, вызванных </a:t>
            </a:r>
            <a:r>
              <a:rPr lang="ru-RU" sz="1100" dirty="0" err="1">
                <a:latin typeface="Calibri" pitchFamily="34" charset="0"/>
              </a:rPr>
              <a:t>линезолид</a:t>
            </a:r>
            <a:r>
              <a:rPr lang="ru-RU" sz="1100" dirty="0">
                <a:latin typeface="Calibri" pitchFamily="34" charset="0"/>
              </a:rPr>
              <a:t>-резистентными </a:t>
            </a:r>
            <a:r>
              <a:rPr lang="ru-RU" sz="1100" dirty="0" err="1">
                <a:latin typeface="Calibri" pitchFamily="34" charset="0"/>
              </a:rPr>
              <a:t>коагулазонегативными</a:t>
            </a:r>
            <a:r>
              <a:rPr lang="ru-RU" sz="1100" dirty="0">
                <a:latin typeface="Calibri" pitchFamily="34" charset="0"/>
              </a:rPr>
              <a:t> стафилококками и заболеваний, требующих проведения интенсивной терапии </a:t>
            </a:r>
            <a:r>
              <a:rPr lang="ru-RU" sz="1100" dirty="0" err="1">
                <a:latin typeface="Calibri" pitchFamily="34" charset="0"/>
              </a:rPr>
              <a:t>линезолидом</a:t>
            </a:r>
            <a:r>
              <a:rPr lang="ru-RU" sz="1100" dirty="0">
                <a:latin typeface="Calibri" pitchFamily="34" charset="0"/>
              </a:rPr>
              <a:t>, например, при лечении инфекций дыхательных путей на фоне </a:t>
            </a:r>
            <a:r>
              <a:rPr lang="ru-RU" sz="1100" dirty="0" err="1">
                <a:latin typeface="Calibri" pitchFamily="34" charset="0"/>
              </a:rPr>
              <a:t>муковисцидоза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en-CA" sz="1100" dirty="0">
                <a:latin typeface="Calibri" pitchFamily="34" charset="0"/>
              </a:rPr>
              <a:t>&lt;REF </a:t>
            </a:r>
            <a:r>
              <a:rPr lang="en-US" sz="1100" dirty="0" err="1">
                <a:latin typeface="Calibri" pitchFamily="34" charset="0"/>
              </a:rPr>
              <a:t>Gu</a:t>
            </a:r>
            <a:r>
              <a:rPr lang="en-US" sz="1100" dirty="0">
                <a:latin typeface="Calibri" pitchFamily="34" charset="0"/>
              </a:rPr>
              <a:t> J </a:t>
            </a:r>
            <a:r>
              <a:rPr lang="en-US" sz="1100" dirty="0" err="1">
                <a:latin typeface="Calibri" pitchFamily="34" charset="0"/>
              </a:rPr>
              <a:t>Antimicrob</a:t>
            </a:r>
            <a:r>
              <a:rPr lang="en-US" sz="1100" dirty="0">
                <a:latin typeface="Calibri" pitchFamily="34" charset="0"/>
              </a:rPr>
              <a:t> Chemo 2013, p. 8B, C&gt;.</a:t>
            </a:r>
            <a:r>
              <a:rPr lang="ru-RU" sz="1100" dirty="0">
                <a:latin typeface="Calibri" pitchFamily="34" charset="0"/>
              </a:rPr>
              <a:t> Как и в случае с другими антибиотиками</a:t>
            </a:r>
            <a:r>
              <a:rPr lang="en-US" sz="1100" dirty="0">
                <a:latin typeface="Calibri" pitchFamily="34" charset="0"/>
              </a:rPr>
              <a:t>, </a:t>
            </a:r>
            <a:r>
              <a:rPr lang="ru-RU" sz="1100" dirty="0">
                <a:latin typeface="Calibri" pitchFamily="34" charset="0"/>
              </a:rPr>
              <a:t>продолжительный и повторный курс лечения </a:t>
            </a:r>
            <a:r>
              <a:rPr lang="ru-RU" sz="1100" dirty="0" err="1">
                <a:latin typeface="Calibri" pitchFamily="34" charset="0"/>
              </a:rPr>
              <a:t>линезолидом</a:t>
            </a:r>
            <a:r>
              <a:rPr lang="ru-RU" sz="1100" dirty="0">
                <a:latin typeface="Calibri" pitchFamily="34" charset="0"/>
              </a:rPr>
              <a:t> приводит к формированию новых резистентных штаммов </a:t>
            </a:r>
            <a:r>
              <a:rPr lang="en-US" sz="1100" i="1" dirty="0">
                <a:latin typeface="Calibri" pitchFamily="34" charset="0"/>
              </a:rPr>
              <a:t>Streptococcus</a:t>
            </a:r>
            <a:r>
              <a:rPr lang="ru-RU" sz="1100" dirty="0">
                <a:latin typeface="Calibri" pitchFamily="34" charset="0"/>
              </a:rPr>
              <a:t>, несущих ряд мутаций, связанных с резистентностью </a:t>
            </a:r>
            <a:r>
              <a:rPr lang="en-US" sz="1100" dirty="0">
                <a:latin typeface="Calibri" pitchFamily="34" charset="0"/>
              </a:rPr>
              <a:t>&lt;REF </a:t>
            </a:r>
            <a:r>
              <a:rPr lang="en-US" sz="1100" dirty="0" err="1">
                <a:latin typeface="Calibri" pitchFamily="34" charset="0"/>
              </a:rPr>
              <a:t>Flamm</a:t>
            </a:r>
            <a:r>
              <a:rPr lang="en-US" sz="1100" dirty="0">
                <a:latin typeface="Calibri" pitchFamily="34" charset="0"/>
              </a:rPr>
              <a:t> LEADER 2013, p. 1080A&gt;.</a:t>
            </a:r>
          </a:p>
          <a:p>
            <a:endParaRPr lang="en-US" sz="1100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В исследовании </a:t>
            </a:r>
            <a:r>
              <a:rPr lang="en-US" dirty="0" err="1">
                <a:latin typeface="Calibri" pitchFamily="34" charset="0"/>
              </a:rPr>
              <a:t>Gu</a:t>
            </a:r>
            <a:r>
              <a:rPr lang="ru-RU" dirty="0">
                <a:latin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</a:rPr>
              <a:t>соавт</a:t>
            </a:r>
            <a:r>
              <a:rPr lang="ru-RU" dirty="0">
                <a:latin typeface="Calibri" pitchFamily="34" charset="0"/>
              </a:rPr>
              <a:t>., 20 (30,8%) случаев были связаны с инфекцией, вызванной штаммом </a:t>
            </a:r>
            <a:r>
              <a:rPr lang="ru-RU" altLang="ja-JP" dirty="0" err="1">
                <a:latin typeface="Arial" pitchFamily="34" charset="0"/>
              </a:rPr>
              <a:t>линезолид</a:t>
            </a:r>
            <a:r>
              <a:rPr lang="ru-RU" altLang="ja-JP" dirty="0">
                <a:latin typeface="Arial" pitchFamily="34" charset="0"/>
              </a:rPr>
              <a:t>-устойчивого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ru-RU" altLang="ja-JP" i="1" dirty="0">
                <a:latin typeface="Arial" pitchFamily="34" charset="0"/>
              </a:rPr>
              <a:t>золотистого стафилококка (</a:t>
            </a:r>
            <a:r>
              <a:rPr lang="ru-RU" dirty="0">
                <a:latin typeface="Calibri" pitchFamily="34" charset="0"/>
              </a:rPr>
              <a:t>ЛУЗС), и 269 (76,6%) случаев – с инфекцией, вызванной </a:t>
            </a:r>
            <a:r>
              <a:rPr lang="ru-RU" dirty="0" err="1">
                <a:latin typeface="Calibri" pitchFamily="34" charset="0"/>
              </a:rPr>
              <a:t>линезолид</a:t>
            </a:r>
            <a:r>
              <a:rPr lang="ru-RU" dirty="0">
                <a:latin typeface="Calibri" pitchFamily="34" charset="0"/>
              </a:rPr>
              <a:t>-резистентными </a:t>
            </a:r>
            <a:r>
              <a:rPr lang="ru-RU" dirty="0" err="1">
                <a:latin typeface="Calibri" pitchFamily="34" charset="0"/>
              </a:rPr>
              <a:t>коагулазонегативными</a:t>
            </a:r>
            <a:r>
              <a:rPr lang="ru-RU" dirty="0">
                <a:latin typeface="Calibri" pitchFamily="34" charset="0"/>
              </a:rPr>
              <a:t> стафилококками</a:t>
            </a:r>
            <a:r>
              <a:rPr lang="en-US" dirty="0">
                <a:latin typeface="Calibri" pitchFamily="34" charset="0"/>
              </a:rPr>
              <a:t>. </a:t>
            </a:r>
            <a:r>
              <a:rPr lang="ru-RU" dirty="0">
                <a:latin typeface="Calibri" pitchFamily="34" charset="0"/>
              </a:rPr>
              <a:t>В 60,0% (12/20) основным местом инфицирования ЛУЗС были дыхательные пути</a:t>
            </a:r>
            <a:r>
              <a:rPr lang="en-US" dirty="0">
                <a:latin typeface="Calibri" pitchFamily="34" charset="0"/>
              </a:rPr>
              <a:t>. </a:t>
            </a:r>
            <a:r>
              <a:rPr lang="ru-RU" dirty="0">
                <a:latin typeface="Calibri" pitchFamily="34" charset="0"/>
              </a:rPr>
              <a:t>В</a:t>
            </a:r>
            <a:r>
              <a:rPr lang="en-US" dirty="0">
                <a:latin typeface="Calibri" pitchFamily="34" charset="0"/>
              </a:rPr>
              <a:t> 98</a:t>
            </a:r>
            <a:r>
              <a:rPr lang="ru-RU" dirty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>6% (265/269) </a:t>
            </a:r>
            <a:r>
              <a:rPr lang="ru-RU" dirty="0">
                <a:latin typeface="Calibri" pitchFamily="34" charset="0"/>
              </a:rPr>
              <a:t>случаев </a:t>
            </a:r>
            <a:r>
              <a:rPr lang="ru-RU" dirty="0" err="1">
                <a:latin typeface="Calibri" pitchFamily="34" charset="0"/>
              </a:rPr>
              <a:t>линезолид</a:t>
            </a:r>
            <a:r>
              <a:rPr lang="ru-RU" dirty="0">
                <a:latin typeface="Calibri" pitchFamily="34" charset="0"/>
              </a:rPr>
              <a:t>-резистентные </a:t>
            </a:r>
            <a:r>
              <a:rPr lang="ru-RU" dirty="0" err="1">
                <a:latin typeface="Calibri" pitchFamily="34" charset="0"/>
              </a:rPr>
              <a:t>коагулазонегативные</a:t>
            </a:r>
            <a:r>
              <a:rPr lang="ru-RU" dirty="0">
                <a:latin typeface="Calibri" pitchFamily="34" charset="0"/>
              </a:rPr>
              <a:t> стафилококки вызывали инфекции</a:t>
            </a:r>
            <a:r>
              <a:rPr lang="en-CA" sz="1100" dirty="0">
                <a:latin typeface="Calibri" pitchFamily="34" charset="0"/>
              </a:rPr>
              <a:t>. &lt;REF </a:t>
            </a:r>
            <a:r>
              <a:rPr lang="en-US" sz="1100" dirty="0" err="1">
                <a:latin typeface="Calibri" pitchFamily="34" charset="0"/>
              </a:rPr>
              <a:t>Gu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JAntimicrobChemo</a:t>
            </a:r>
            <a:r>
              <a:rPr lang="en-US" sz="1100" dirty="0">
                <a:latin typeface="Calibri" pitchFamily="34" charset="0"/>
              </a:rPr>
              <a:t> 2013, p. 7A, p. 8A&gt;.</a:t>
            </a:r>
          </a:p>
          <a:p>
            <a:endParaRPr lang="en-US" sz="1100" dirty="0">
              <a:latin typeface="Calibri" pitchFamily="34" charset="0"/>
            </a:endParaRPr>
          </a:p>
          <a:p>
            <a:r>
              <a:rPr lang="ru-RU" sz="1100" dirty="0">
                <a:latin typeface="Calibri" pitchFamily="34" charset="0"/>
              </a:rPr>
              <a:t>В целом</a:t>
            </a:r>
            <a:r>
              <a:rPr lang="en-US" sz="1100" dirty="0">
                <a:latin typeface="Calibri" pitchFamily="34" charset="0"/>
              </a:rPr>
              <a:t>, </a:t>
            </a:r>
            <a:r>
              <a:rPr lang="ru-RU" sz="1100" dirty="0">
                <a:latin typeface="Calibri" pitchFamily="34" charset="0"/>
              </a:rPr>
              <a:t>сообщения об обнаружении </a:t>
            </a:r>
            <a:r>
              <a:rPr lang="ru-RU" sz="1100" dirty="0" err="1">
                <a:latin typeface="Calibri" pitchFamily="34" charset="0"/>
              </a:rPr>
              <a:t>линезолид</a:t>
            </a:r>
            <a:r>
              <a:rPr lang="ru-RU" sz="1100" dirty="0">
                <a:latin typeface="Calibri" pitchFamily="34" charset="0"/>
              </a:rPr>
              <a:t>-резистентного </a:t>
            </a:r>
            <a:r>
              <a:rPr lang="en-US" sz="1100" i="1" dirty="0">
                <a:latin typeface="Calibri" pitchFamily="34" charset="0"/>
              </a:rPr>
              <a:t>S. </a:t>
            </a:r>
            <a:r>
              <a:rPr lang="en-US" sz="1100" i="1" dirty="0" err="1">
                <a:latin typeface="Calibri" pitchFamily="34" charset="0"/>
              </a:rPr>
              <a:t>aureus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ru-RU" sz="1100" dirty="0">
                <a:latin typeface="Calibri" pitchFamily="34" charset="0"/>
              </a:rPr>
              <a:t>поступали из следующих стран:</a:t>
            </a:r>
            <a:endParaRPr lang="en-US" sz="1000" dirty="0">
              <a:latin typeface="Calibri" pitchFamily="34" charset="0"/>
            </a:endParaRPr>
          </a:p>
          <a:p>
            <a:r>
              <a:rPr lang="it-IT" sz="1100" dirty="0">
                <a:latin typeface="Calibri" pitchFamily="34" charset="0"/>
              </a:rPr>
              <a:t>• 46</a:t>
            </a:r>
            <a:r>
              <a:rPr lang="ru-RU" sz="1100" dirty="0">
                <a:latin typeface="Calibri" pitchFamily="34" charset="0"/>
              </a:rPr>
              <a:t>,</a:t>
            </a:r>
            <a:r>
              <a:rPr lang="it-IT" sz="1100" dirty="0">
                <a:latin typeface="Calibri" pitchFamily="34" charset="0"/>
              </a:rPr>
              <a:t>2% (30/65) </a:t>
            </a:r>
            <a:r>
              <a:rPr lang="ru-RU" sz="1100" dirty="0">
                <a:latin typeface="Calibri" pitchFamily="34" charset="0"/>
              </a:rPr>
              <a:t>в Северной Америке </a:t>
            </a:r>
            <a:r>
              <a:rPr lang="it-IT" sz="1100" dirty="0">
                <a:latin typeface="Calibri" pitchFamily="34" charset="0"/>
              </a:rPr>
              <a:t>(</a:t>
            </a:r>
            <a:r>
              <a:rPr lang="ru-RU" sz="1100" dirty="0">
                <a:latin typeface="Calibri" pitchFamily="34" charset="0"/>
              </a:rPr>
              <a:t>США</a:t>
            </a:r>
            <a:r>
              <a:rPr lang="it-IT" sz="1100" dirty="0">
                <a:latin typeface="Calibri" pitchFamily="34" charset="0"/>
              </a:rPr>
              <a:t>)</a:t>
            </a:r>
          </a:p>
          <a:p>
            <a:r>
              <a:rPr lang="it-IT" sz="1100" dirty="0">
                <a:latin typeface="Calibri" pitchFamily="34" charset="0"/>
              </a:rPr>
              <a:t>• 3</a:t>
            </a:r>
            <a:r>
              <a:rPr lang="ru-RU" sz="1100" dirty="0">
                <a:latin typeface="Calibri" pitchFamily="34" charset="0"/>
              </a:rPr>
              <a:t>,</a:t>
            </a:r>
            <a:r>
              <a:rPr lang="it-IT" sz="1100" dirty="0">
                <a:latin typeface="Calibri" pitchFamily="34" charset="0"/>
              </a:rPr>
              <a:t>1% (2/65) </a:t>
            </a:r>
            <a:r>
              <a:rPr lang="ru-RU" sz="1100" dirty="0">
                <a:latin typeface="Calibri" pitchFamily="34" charset="0"/>
              </a:rPr>
              <a:t>в Южной Америке </a:t>
            </a:r>
            <a:r>
              <a:rPr lang="it-IT" sz="1100" dirty="0">
                <a:latin typeface="Calibri" pitchFamily="34" charset="0"/>
              </a:rPr>
              <a:t>(</a:t>
            </a:r>
            <a:r>
              <a:rPr lang="ru-RU" sz="1100" dirty="0">
                <a:latin typeface="Calibri" pitchFamily="34" charset="0"/>
              </a:rPr>
              <a:t>Бразилия, Колумбия</a:t>
            </a:r>
            <a:r>
              <a:rPr lang="it-IT" sz="1100" dirty="0">
                <a:latin typeface="Calibri" pitchFamily="34" charset="0"/>
              </a:rPr>
              <a:t>)</a:t>
            </a:r>
          </a:p>
          <a:p>
            <a:r>
              <a:rPr lang="en-US" sz="1100" dirty="0">
                <a:latin typeface="Calibri" pitchFamily="34" charset="0"/>
              </a:rPr>
              <a:t>• 30</a:t>
            </a:r>
            <a:r>
              <a:rPr lang="ru-RU" sz="1100" dirty="0">
                <a:latin typeface="Calibri" pitchFamily="34" charset="0"/>
              </a:rPr>
              <a:t>,</a:t>
            </a:r>
            <a:r>
              <a:rPr lang="en-US" sz="1100" dirty="0">
                <a:latin typeface="Calibri" pitchFamily="34" charset="0"/>
              </a:rPr>
              <a:t>8% (20/65) </a:t>
            </a:r>
            <a:r>
              <a:rPr lang="ru-RU" sz="1100" dirty="0">
                <a:latin typeface="Calibri" pitchFamily="34" charset="0"/>
              </a:rPr>
              <a:t>в Европе </a:t>
            </a:r>
            <a:r>
              <a:rPr lang="en-US" sz="1100" dirty="0">
                <a:latin typeface="Calibri" pitchFamily="34" charset="0"/>
              </a:rPr>
              <a:t>(</a:t>
            </a:r>
            <a:r>
              <a:rPr lang="ru-RU" sz="1100" dirty="0">
                <a:latin typeface="Calibri" pitchFamily="34" charset="0"/>
              </a:rPr>
              <a:t>Испания</a:t>
            </a:r>
            <a:r>
              <a:rPr lang="en-US" sz="1100" dirty="0">
                <a:latin typeface="Calibri" pitchFamily="34" charset="0"/>
              </a:rPr>
              <a:t>, </a:t>
            </a:r>
            <a:r>
              <a:rPr lang="ru-RU" sz="1100" dirty="0">
                <a:latin typeface="Calibri" pitchFamily="34" charset="0"/>
              </a:rPr>
              <a:t>Великобритания</a:t>
            </a:r>
            <a:r>
              <a:rPr lang="en-US" sz="1100" dirty="0">
                <a:latin typeface="Calibri" pitchFamily="34" charset="0"/>
              </a:rPr>
              <a:t>, </a:t>
            </a:r>
            <a:r>
              <a:rPr lang="ru-RU" sz="1100" dirty="0">
                <a:latin typeface="Calibri" pitchFamily="34" charset="0"/>
              </a:rPr>
              <a:t>Германия и Ирландия</a:t>
            </a:r>
            <a:r>
              <a:rPr lang="en-US" sz="1100" dirty="0">
                <a:latin typeface="Calibri" pitchFamily="34" charset="0"/>
              </a:rPr>
              <a:t>)</a:t>
            </a:r>
          </a:p>
          <a:p>
            <a:r>
              <a:rPr lang="en-US" sz="1100" dirty="0">
                <a:latin typeface="Calibri" pitchFamily="34" charset="0"/>
              </a:rPr>
              <a:t>• 20% (13/65)</a:t>
            </a:r>
            <a:r>
              <a:rPr lang="ru-RU" sz="1100" dirty="0">
                <a:latin typeface="Calibri" pitchFamily="34" charset="0"/>
              </a:rPr>
              <a:t> в Азии</a:t>
            </a:r>
            <a:r>
              <a:rPr lang="en-US" sz="1100" dirty="0">
                <a:latin typeface="Calibri" pitchFamily="34" charset="0"/>
              </a:rPr>
              <a:t> (</a:t>
            </a:r>
            <a:r>
              <a:rPr lang="ru-RU" sz="1100" dirty="0">
                <a:latin typeface="Calibri" pitchFamily="34" charset="0"/>
              </a:rPr>
              <a:t>Корея и Япония</a:t>
            </a:r>
            <a:r>
              <a:rPr lang="en-US" sz="1100" dirty="0">
                <a:latin typeface="Calibri" pitchFamily="34" charset="0"/>
              </a:rPr>
              <a:t>)</a:t>
            </a:r>
          </a:p>
          <a:p>
            <a:endParaRPr lang="en-US" sz="1100" dirty="0">
              <a:latin typeface="Calibri" pitchFamily="34" charset="0"/>
            </a:endParaRPr>
          </a:p>
          <a:p>
            <a:endParaRPr lang="en-US" sz="1100" dirty="0">
              <a:latin typeface="Calibri" pitchFamily="34" charset="0"/>
            </a:endParaRPr>
          </a:p>
          <a:p>
            <a:r>
              <a:rPr lang="en-US" sz="1100" dirty="0">
                <a:latin typeface="Calibri" pitchFamily="34" charset="0"/>
              </a:rPr>
              <a:t>&lt;ART REF </a:t>
            </a:r>
            <a:r>
              <a:rPr lang="en-US" sz="1100" dirty="0" err="1">
                <a:latin typeface="Calibri" pitchFamily="34" charset="0"/>
              </a:rPr>
              <a:t>Gu</a:t>
            </a:r>
            <a:r>
              <a:rPr lang="en-US" sz="1100" dirty="0">
                <a:latin typeface="Calibri" pitchFamily="34" charset="0"/>
              </a:rPr>
              <a:t> J </a:t>
            </a:r>
            <a:r>
              <a:rPr lang="en-US" sz="1100" dirty="0" err="1">
                <a:latin typeface="Calibri" pitchFamily="34" charset="0"/>
              </a:rPr>
              <a:t>Antimicrob</a:t>
            </a:r>
            <a:r>
              <a:rPr lang="en-US" sz="1100" dirty="0">
                <a:latin typeface="Calibri" pitchFamily="34" charset="0"/>
              </a:rPr>
              <a:t> Chemo 2013, p. 8F1&gt;</a:t>
            </a:r>
          </a:p>
          <a:p>
            <a:endParaRPr lang="en-US" sz="1100" dirty="0">
              <a:latin typeface="Calibri" pitchFamily="34" charset="0"/>
            </a:endParaRPr>
          </a:p>
          <a:p>
            <a:r>
              <a:rPr lang="en-US" sz="1100" dirty="0" err="1">
                <a:latin typeface="Calibri" pitchFamily="34" charset="0"/>
              </a:rPr>
              <a:t>Gu</a:t>
            </a:r>
            <a:r>
              <a:rPr lang="en-US" sz="1100" dirty="0">
                <a:latin typeface="Calibri" pitchFamily="34" charset="0"/>
              </a:rPr>
              <a:t> B, et al. </a:t>
            </a:r>
            <a:r>
              <a:rPr lang="en-GB" dirty="0">
                <a:latin typeface="Calibri" pitchFamily="34" charset="0"/>
              </a:rPr>
              <a:t>J </a:t>
            </a:r>
            <a:r>
              <a:rPr lang="en-GB" dirty="0" err="1">
                <a:latin typeface="Calibri" pitchFamily="34" charset="0"/>
              </a:rPr>
              <a:t>Antimicrob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Chemother</a:t>
            </a:r>
            <a:r>
              <a:rPr lang="en-GB" dirty="0">
                <a:latin typeface="Calibri" pitchFamily="34" charset="0"/>
              </a:rPr>
              <a:t> 2013; 68: 4–11.</a:t>
            </a:r>
            <a:endParaRPr lang="en-US" sz="1100" dirty="0">
              <a:latin typeface="Calibri" pitchFamily="34" charset="0"/>
            </a:endParaRPr>
          </a:p>
          <a:p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99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0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структуру молекулы </a:t>
            </a:r>
            <a:r>
              <a:rPr lang="ru-RU" sz="1200" dirty="0" err="1"/>
              <a:t>тедизолида</a:t>
            </a:r>
            <a:r>
              <a:rPr lang="ru-RU" sz="1200"/>
              <a:t> с ее обеих концов внесли значительные изменения, поэтому: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3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2300" y="541338"/>
            <a:ext cx="5072063" cy="380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9534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51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Оксазолидиноны</a:t>
            </a:r>
            <a:r>
              <a:rPr lang="ru-RU" dirty="0"/>
              <a:t> связываются с 23</a:t>
            </a:r>
            <a:r>
              <a:rPr lang="fr-CA" dirty="0"/>
              <a:t>S </a:t>
            </a:r>
            <a:r>
              <a:rPr lang="ru-RU" dirty="0"/>
              <a:t>РНК рибосомы </a:t>
            </a:r>
            <a:r>
              <a:rPr lang="ru-RU" dirty="0" err="1"/>
              <a:t>пептидилтрансферазного</a:t>
            </a:r>
            <a:r>
              <a:rPr lang="ru-RU" dirty="0"/>
              <a:t> центра (ПТФ), входящего в состав 50</a:t>
            </a:r>
            <a:r>
              <a:rPr lang="fr-CA" dirty="0"/>
              <a:t>S</a:t>
            </a:r>
            <a:r>
              <a:rPr lang="ru-RU" dirty="0"/>
              <a:t> </a:t>
            </a:r>
            <a:r>
              <a:rPr lang="ru-RU" dirty="0" err="1"/>
              <a:t>рибосомной</a:t>
            </a:r>
            <a:r>
              <a:rPr lang="ru-RU" dirty="0"/>
              <a:t> субъединицы, блокируя процесс синтеза белка</a:t>
            </a:r>
            <a:r>
              <a:rPr lang="en-US" dirty="0"/>
              <a:t>. </a:t>
            </a:r>
            <a:r>
              <a:rPr lang="ru-RU" dirty="0"/>
              <a:t>Противомикробная активность </a:t>
            </a:r>
            <a:r>
              <a:rPr lang="ru-RU" dirty="0" err="1"/>
              <a:t>оксазолидинонов</a:t>
            </a:r>
            <a:r>
              <a:rPr lang="ru-RU" dirty="0"/>
              <a:t> коррелирует с их сродством к участку связывания на рибосоме</a:t>
            </a:r>
            <a:r>
              <a:rPr lang="en-US" dirty="0"/>
              <a:t>. </a:t>
            </a:r>
            <a:endParaRPr lang="en-GB" sz="1100" dirty="0"/>
          </a:p>
          <a:p>
            <a:endParaRPr lang="en-GB" sz="1100" dirty="0"/>
          </a:p>
          <a:p>
            <a:r>
              <a:rPr lang="ru-RU" sz="1100" dirty="0"/>
              <a:t>Пиридиновые и </a:t>
            </a:r>
            <a:r>
              <a:rPr lang="ru-RU" sz="1100" dirty="0" err="1"/>
              <a:t>тетразольные</a:t>
            </a:r>
            <a:r>
              <a:rPr lang="ru-RU" sz="1100" dirty="0"/>
              <a:t> кольца </a:t>
            </a:r>
            <a:r>
              <a:rPr lang="ru-RU" sz="1100" dirty="0" err="1"/>
              <a:t>тедизолида</a:t>
            </a:r>
            <a:r>
              <a:rPr lang="ru-RU" sz="1100" dirty="0"/>
              <a:t> обеспечивают дополнительное взаимодействие </a:t>
            </a:r>
            <a:r>
              <a:rPr lang="ru-RU" dirty="0"/>
              <a:t>за счет</a:t>
            </a:r>
            <a:r>
              <a:rPr lang="en-US" dirty="0"/>
              <a:t> </a:t>
            </a:r>
            <a:r>
              <a:rPr lang="ru-RU" dirty="0"/>
              <a:t>водородных связей </a:t>
            </a:r>
            <a:r>
              <a:rPr lang="ru-RU" sz="1100" dirty="0"/>
              <a:t>со связывающим карманом (выделены сиреневым пунктиром)</a:t>
            </a:r>
            <a:r>
              <a:rPr lang="en-GB" sz="1100" dirty="0"/>
              <a:t>. </a:t>
            </a:r>
            <a:r>
              <a:rPr lang="ru-RU" sz="1100" dirty="0"/>
              <a:t>Этим объясняется его повышенная активность</a:t>
            </a:r>
            <a:r>
              <a:rPr lang="en-GB" sz="1100" dirty="0"/>
              <a:t>. </a:t>
            </a:r>
            <a:r>
              <a:rPr lang="ru-RU" sz="1100" dirty="0" err="1"/>
              <a:t>Оксазолидиноновое</a:t>
            </a:r>
            <a:r>
              <a:rPr lang="ru-RU" sz="1100" dirty="0"/>
              <a:t> кольцо линезолида и </a:t>
            </a:r>
            <a:r>
              <a:rPr lang="ru-RU" sz="1100" dirty="0" err="1"/>
              <a:t>тедизолида</a:t>
            </a:r>
            <a:r>
              <a:rPr lang="ru-RU" sz="1100" dirty="0"/>
              <a:t> расположено в пространстве практически идентично </a:t>
            </a:r>
            <a:r>
              <a:rPr lang="ru-RU" sz="1100" dirty="0" err="1"/>
              <a:t>ацетамидной</a:t>
            </a:r>
            <a:r>
              <a:rPr lang="ru-RU" sz="1100" dirty="0"/>
              <a:t> группе линезолида и </a:t>
            </a:r>
            <a:r>
              <a:rPr lang="ru-RU" sz="1100" dirty="0" err="1"/>
              <a:t>гидроксиметильной</a:t>
            </a:r>
            <a:r>
              <a:rPr lang="ru-RU" sz="1100" dirty="0"/>
              <a:t> группе </a:t>
            </a:r>
            <a:r>
              <a:rPr lang="ru-RU" sz="1100" dirty="0" err="1"/>
              <a:t>тедизолида</a:t>
            </a:r>
            <a:r>
              <a:rPr lang="ru-RU" sz="1100" dirty="0"/>
              <a:t>, образуя водородные связи.</a:t>
            </a:r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74698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02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МПК,</a:t>
            </a:r>
            <a:r>
              <a:rPr lang="ru-RU" baseline="0" dirty="0"/>
              <a:t> представленные на слайде взяты из исследований </a:t>
            </a:r>
            <a:r>
              <a:rPr lang="en-US" baseline="0" dirty="0"/>
              <a:t>in vitro</a:t>
            </a:r>
            <a:r>
              <a:rPr lang="ru-RU" baseline="0" dirty="0"/>
              <a:t>, проведенных с использованием </a:t>
            </a:r>
            <a:r>
              <a:rPr lang="ru-RU" baseline="0" dirty="0" err="1"/>
              <a:t>тедизолида</a:t>
            </a:r>
            <a:r>
              <a:rPr lang="ru-RU" baseline="0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89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42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6925" y="358775"/>
            <a:ext cx="3371850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6403">
              <a:defRPr/>
            </a:pPr>
            <a:r>
              <a:rPr lang="ru-RU" baseline="0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87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6925" y="358775"/>
            <a:ext cx="3371850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данном слайде представлены результаты исследования многократного</a:t>
            </a:r>
            <a:r>
              <a:rPr lang="ru-RU" baseline="0" dirty="0"/>
              <a:t> применения препарата в нарастающих дозах в рамках исследования </a:t>
            </a:r>
            <a:r>
              <a:rPr lang="en-US" baseline="0" dirty="0"/>
              <a:t>TR701-107. </a:t>
            </a:r>
            <a:r>
              <a:rPr lang="ru-RU" baseline="0" dirty="0"/>
              <a:t>На 7-ой день отмечалось незначительное повышение </a:t>
            </a:r>
            <a:r>
              <a:rPr lang="en-US" baseline="0" dirty="0"/>
              <a:t>C</a:t>
            </a:r>
            <a:r>
              <a:rPr lang="ru-RU" baseline="-25000" dirty="0"/>
              <a:t>макс </a:t>
            </a:r>
            <a:r>
              <a:rPr lang="en-US" baseline="0" dirty="0"/>
              <a:t> </a:t>
            </a:r>
            <a:r>
              <a:rPr lang="ru-RU" baseline="0" dirty="0"/>
              <a:t>и периода полувыведения </a:t>
            </a:r>
            <a:r>
              <a:rPr lang="en-US" baseline="0" dirty="0"/>
              <a:t>(t</a:t>
            </a:r>
            <a:r>
              <a:rPr lang="en-US" baseline="-25000" dirty="0"/>
              <a:t>½</a:t>
            </a:r>
            <a:r>
              <a:rPr lang="en-US" dirty="0"/>
              <a:t>)</a:t>
            </a:r>
            <a:r>
              <a:rPr lang="en-US" baseline="0" dirty="0"/>
              <a:t> </a:t>
            </a:r>
            <a:r>
              <a:rPr lang="ru-RU" baseline="0" dirty="0"/>
              <a:t>по сравнению с данными, полученными в 1-ый день</a:t>
            </a:r>
            <a:r>
              <a:rPr lang="en-US" baseline="0" dirty="0"/>
              <a:t>. </a:t>
            </a:r>
            <a:r>
              <a:rPr lang="ru-RU" baseline="0" dirty="0"/>
              <a:t>Тем не менее</a:t>
            </a:r>
            <a:r>
              <a:rPr lang="en-US" baseline="0" dirty="0"/>
              <a:t>, </a:t>
            </a:r>
            <a:r>
              <a:rPr lang="ru-RU" baseline="0" dirty="0"/>
              <a:t>при однократном и многократном применении </a:t>
            </a:r>
            <a:r>
              <a:rPr lang="ru-RU" baseline="0" dirty="0" err="1"/>
              <a:t>тедизолида</a:t>
            </a:r>
            <a:r>
              <a:rPr lang="ru-RU" baseline="0" dirty="0"/>
              <a:t> были получены сходные значения ПФК</a:t>
            </a:r>
            <a:r>
              <a:rPr lang="en-US" baseline="-25000" dirty="0"/>
              <a:t>0-24</a:t>
            </a:r>
            <a:r>
              <a:rPr lang="en-US" baseline="0" dirty="0"/>
              <a:t> </a:t>
            </a:r>
            <a:r>
              <a:rPr lang="ru-RU" baseline="0" dirty="0"/>
              <a:t>и системного клиренса </a:t>
            </a:r>
            <a:r>
              <a:rPr lang="en-US" baseline="0" dirty="0"/>
              <a:t>(CL), </a:t>
            </a:r>
            <a:r>
              <a:rPr lang="ru-RU" baseline="0" dirty="0"/>
              <a:t>что указывает на низкую кумуляцию</a:t>
            </a:r>
            <a:r>
              <a:rPr lang="en-US" baseline="0" dirty="0"/>
              <a:t>.  </a:t>
            </a:r>
            <a:r>
              <a:rPr lang="ru-RU" baseline="0" dirty="0"/>
              <a:t>При применении препарата в дозе 200 мг, в целом, отмечались сходные концентрации препарата на 7-ой день по сравнению с данными, полученными на 1-ый день</a:t>
            </a:r>
            <a:r>
              <a:rPr lang="en-US" dirty="0"/>
              <a:t>.  </a:t>
            </a:r>
            <a:r>
              <a:rPr lang="ru-RU" dirty="0"/>
              <a:t>Полученные</a:t>
            </a:r>
            <a:r>
              <a:rPr lang="ru-RU" baseline="0" dirty="0"/>
              <a:t> данные свидетельствуют о том, что на основании </a:t>
            </a:r>
            <a:r>
              <a:rPr lang="ru-RU" baseline="0" dirty="0" err="1"/>
              <a:t>фармакокинетики</a:t>
            </a:r>
            <a:r>
              <a:rPr lang="ru-RU" baseline="0" dirty="0"/>
              <a:t> </a:t>
            </a:r>
            <a:r>
              <a:rPr lang="ru-RU" baseline="0" dirty="0" err="1"/>
              <a:t>тедизолида</a:t>
            </a:r>
            <a:r>
              <a:rPr lang="ru-RU" baseline="0" dirty="0"/>
              <a:t> в </a:t>
            </a:r>
          </a:p>
          <a:p>
            <a:r>
              <a:rPr lang="ru-RU" baseline="0" dirty="0"/>
              <a:t>1-ый день можно прогнозировать </a:t>
            </a:r>
            <a:r>
              <a:rPr lang="ru-RU" baseline="0" dirty="0" err="1"/>
              <a:t>фармакокинетику</a:t>
            </a:r>
            <a:r>
              <a:rPr lang="ru-RU" baseline="0" dirty="0"/>
              <a:t> в равновесном состоянии, а так же целесообразность режима дозирования тедизолида фосфата, при котором препарат вводят в/в один раз в сутки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pPr defTabSz="866403">
              <a:defRPr/>
            </a:pP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93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45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782" y="4343715"/>
            <a:ext cx="5003764" cy="3961141"/>
          </a:xfrm>
        </p:spPr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note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1)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needn‘t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the 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 err="1"/>
              <a:t>contents</a:t>
            </a:r>
            <a:r>
              <a:rPr lang="de-DE" dirty="0"/>
              <a:t> of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merely</a:t>
            </a:r>
            <a:r>
              <a:rPr lang="de-DE" dirty="0"/>
              <a:t> an </a:t>
            </a:r>
            <a:r>
              <a:rPr lang="de-DE" dirty="0" err="1"/>
              <a:t>example</a:t>
            </a:r>
            <a:r>
              <a:rPr lang="de-DE" dirty="0"/>
              <a:t> of a possible </a:t>
            </a:r>
            <a:r>
              <a:rPr lang="de-DE" dirty="0" err="1"/>
              <a:t>usage</a:t>
            </a:r>
            <a:r>
              <a:rPr lang="de-DE" dirty="0"/>
              <a:t>. So </a:t>
            </a:r>
            <a:r>
              <a:rPr lang="de-DE" dirty="0" err="1"/>
              <a:t>you</a:t>
            </a:r>
            <a:r>
              <a:rPr lang="de-DE" dirty="0"/>
              <a:t> also </a:t>
            </a:r>
            <a:r>
              <a:rPr lang="de-DE" dirty="0" err="1"/>
              <a:t>needn‘t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the 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 err="1"/>
              <a:t>colors</a:t>
            </a:r>
            <a:r>
              <a:rPr lang="de-DE" dirty="0"/>
              <a:t>. </a:t>
            </a:r>
            <a:r>
              <a:rPr lang="de-DE" dirty="0" err="1"/>
              <a:t>Exept</a:t>
            </a:r>
            <a:r>
              <a:rPr lang="de-DE" dirty="0"/>
              <a:t> for the    </a:t>
            </a:r>
            <a:r>
              <a:rPr lang="de-DE" dirty="0" err="1"/>
              <a:t>blue-grey</a:t>
            </a:r>
            <a:r>
              <a:rPr lang="de-DE" dirty="0"/>
              <a:t> </a:t>
            </a:r>
            <a:r>
              <a:rPr lang="de-DE" dirty="0" err="1"/>
              <a:t>ones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the </a:t>
            </a:r>
            <a:r>
              <a:rPr lang="de-DE" dirty="0" err="1"/>
              <a:t>colors</a:t>
            </a:r>
            <a:r>
              <a:rPr lang="de-DE" dirty="0"/>
              <a:t> of the </a:t>
            </a:r>
            <a:r>
              <a:rPr lang="de-DE" dirty="0" err="1"/>
              <a:t>template</a:t>
            </a:r>
            <a:r>
              <a:rPr lang="de-DE" dirty="0"/>
              <a:t> and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brightness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2)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shapes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connect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/s,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just </a:t>
            </a:r>
            <a:r>
              <a:rPr lang="de-DE" dirty="0" err="1"/>
              <a:t>use</a:t>
            </a:r>
            <a:r>
              <a:rPr lang="de-DE" dirty="0"/>
              <a:t> the </a:t>
            </a:r>
            <a:r>
              <a:rPr lang="de-DE" dirty="0" err="1"/>
              <a:t>line</a:t>
            </a:r>
            <a:r>
              <a:rPr lang="de-DE" dirty="0"/>
              <a:t>-tool, but the </a:t>
            </a:r>
            <a:r>
              <a:rPr lang="de-DE" dirty="0" err="1"/>
              <a:t>connector</a:t>
            </a:r>
            <a:r>
              <a:rPr lang="de-DE" dirty="0"/>
              <a:t>-tool.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062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Модель</a:t>
            </a:r>
            <a:r>
              <a:rPr lang="ru-RU" baseline="0" dirty="0"/>
              <a:t> судорожной активности у мышей – это </a:t>
            </a:r>
            <a:r>
              <a:rPr lang="en-US" dirty="0"/>
              <a:t> </a:t>
            </a:r>
            <a:r>
              <a:rPr lang="ru-RU" dirty="0"/>
              <a:t>надежный маркер</a:t>
            </a:r>
            <a:r>
              <a:rPr lang="ru-RU" baseline="0" dirty="0"/>
              <a:t> </a:t>
            </a:r>
            <a:r>
              <a:rPr lang="ru-RU" baseline="0" dirty="0" err="1"/>
              <a:t>серотонинергической</a:t>
            </a:r>
            <a:r>
              <a:rPr lang="ru-RU" baseline="0" dirty="0"/>
              <a:t> активности</a:t>
            </a:r>
            <a:r>
              <a:rPr lang="en-US" dirty="0"/>
              <a:t>.</a:t>
            </a:r>
            <a:r>
              <a:rPr lang="en-US" baseline="0" dirty="0"/>
              <a:t> </a:t>
            </a:r>
            <a:r>
              <a:rPr lang="ru-RU" baseline="0" dirty="0"/>
              <a:t>С помощью этой  модели измеряется характерная физиологическая реакция (подергивание головой) на повышение концентраций серотонина в головном мозге</a:t>
            </a:r>
            <a:r>
              <a:rPr lang="en-US" dirty="0"/>
              <a:t>.</a:t>
            </a:r>
            <a:r>
              <a:rPr lang="en-US" baseline="0" dirty="0"/>
              <a:t> </a:t>
            </a:r>
            <a:r>
              <a:rPr lang="ru-RU" baseline="0" dirty="0"/>
              <a:t>Подопытных животных </a:t>
            </a:r>
            <a:r>
              <a:rPr lang="ru-RU" baseline="0" dirty="0" err="1"/>
              <a:t>рандомизировали</a:t>
            </a:r>
            <a:r>
              <a:rPr lang="ru-RU" baseline="0" dirty="0"/>
              <a:t> в одну из восьми групп воздействия и предварительно в нулевой момент времени ввели им </a:t>
            </a:r>
            <a:r>
              <a:rPr lang="ru-RU" baseline="0" dirty="0" err="1"/>
              <a:t>внутрибрюшинно</a:t>
            </a:r>
            <a:r>
              <a:rPr lang="ru-RU" baseline="0" dirty="0"/>
              <a:t> </a:t>
            </a:r>
            <a:r>
              <a:rPr lang="ru-RU" baseline="0" dirty="0" err="1"/>
              <a:t>примирующий</a:t>
            </a:r>
            <a:r>
              <a:rPr lang="ru-RU" baseline="0" dirty="0"/>
              <a:t> фактор </a:t>
            </a:r>
            <a:r>
              <a:rPr lang="ru-RU" baseline="0" dirty="0" err="1"/>
              <a:t>карбидопа</a:t>
            </a:r>
            <a:r>
              <a:rPr lang="ru-RU" baseline="0" dirty="0"/>
              <a:t> </a:t>
            </a:r>
            <a:r>
              <a:rPr lang="en-US" dirty="0"/>
              <a:t>(10 </a:t>
            </a:r>
            <a:r>
              <a:rPr lang="ru-RU" dirty="0"/>
              <a:t>мг/кг</a:t>
            </a:r>
            <a:r>
              <a:rPr lang="en-US" dirty="0"/>
              <a:t>)</a:t>
            </a:r>
            <a:r>
              <a:rPr lang="ru-RU" dirty="0"/>
              <a:t>,</a:t>
            </a:r>
            <a:r>
              <a:rPr lang="ru-RU" baseline="0" dirty="0"/>
              <a:t> через 15 минут после которого </a:t>
            </a:r>
            <a:r>
              <a:rPr lang="ru-RU" baseline="0" dirty="0" err="1"/>
              <a:t>внутрибрюшинно</a:t>
            </a:r>
            <a:r>
              <a:rPr lang="ru-RU" baseline="0" dirty="0"/>
              <a:t> ввели исследуемый препарат</a:t>
            </a:r>
            <a:r>
              <a:rPr lang="en-US" dirty="0"/>
              <a:t>. </a:t>
            </a:r>
            <a:r>
              <a:rPr lang="ru-RU" dirty="0"/>
              <a:t>В</a:t>
            </a:r>
            <a:r>
              <a:rPr lang="ru-RU" baseline="0" dirty="0"/>
              <a:t> качестве исследуемых препаратов вводили контроль (</a:t>
            </a:r>
            <a:r>
              <a:rPr lang="ru-RU" dirty="0"/>
              <a:t>натрий-фосфатный буфер</a:t>
            </a:r>
            <a:r>
              <a:rPr lang="en-US" dirty="0"/>
              <a:t>), </a:t>
            </a:r>
            <a:r>
              <a:rPr lang="ru-RU" dirty="0" err="1"/>
              <a:t>линезолид</a:t>
            </a:r>
            <a:r>
              <a:rPr lang="ru-RU" dirty="0"/>
              <a:t> в дозе 50 мг/кг массы тела </a:t>
            </a:r>
            <a:r>
              <a:rPr lang="en-US" dirty="0"/>
              <a:t>(</a:t>
            </a:r>
            <a:r>
              <a:rPr lang="ru-RU" dirty="0"/>
              <a:t>эквивалентная терапевтическая доза у человека</a:t>
            </a:r>
            <a:r>
              <a:rPr lang="en-US" dirty="0"/>
              <a:t>), </a:t>
            </a:r>
            <a:r>
              <a:rPr lang="ru-RU" dirty="0" err="1"/>
              <a:t>флуоксетин</a:t>
            </a:r>
            <a:r>
              <a:rPr lang="ru-RU" dirty="0"/>
              <a:t> </a:t>
            </a:r>
            <a:r>
              <a:rPr lang="ru-RU" baseline="0" dirty="0"/>
              <a:t>в дозе </a:t>
            </a:r>
            <a:r>
              <a:rPr lang="en-US" dirty="0"/>
              <a:t>20 </a:t>
            </a:r>
            <a:r>
              <a:rPr lang="ru-RU" dirty="0"/>
              <a:t>мг/кг </a:t>
            </a:r>
            <a:r>
              <a:rPr lang="en-US" dirty="0"/>
              <a:t>(</a:t>
            </a:r>
            <a:r>
              <a:rPr lang="ru-RU" sz="800" dirty="0"/>
              <a:t>селективный ингибитор обратного захвата серотонина </a:t>
            </a:r>
            <a:r>
              <a:rPr lang="en-US" dirty="0"/>
              <a:t>[</a:t>
            </a:r>
            <a:r>
              <a:rPr lang="ru-RU" dirty="0"/>
              <a:t>СИОЗС</a:t>
            </a:r>
            <a:r>
              <a:rPr lang="en-US" dirty="0"/>
              <a:t>]), </a:t>
            </a:r>
            <a:r>
              <a:rPr lang="ru-RU" dirty="0" err="1"/>
              <a:t>моклобемид</a:t>
            </a:r>
            <a:r>
              <a:rPr lang="ru-RU" baseline="0" dirty="0"/>
              <a:t> в дозе </a:t>
            </a:r>
            <a:r>
              <a:rPr lang="en-US" dirty="0"/>
              <a:t>10 </a:t>
            </a:r>
            <a:r>
              <a:rPr lang="ru-RU" dirty="0"/>
              <a:t>мг/кг </a:t>
            </a:r>
            <a:r>
              <a:rPr lang="en-US" dirty="0"/>
              <a:t>(</a:t>
            </a:r>
            <a:r>
              <a:rPr lang="ru-RU" dirty="0"/>
              <a:t>ингибитор моноаминоксидазы </a:t>
            </a:r>
            <a:r>
              <a:rPr lang="en-US" dirty="0"/>
              <a:t>[MAO-</a:t>
            </a:r>
            <a:r>
              <a:rPr lang="ru-RU" dirty="0"/>
              <a:t>И</a:t>
            </a:r>
            <a:r>
              <a:rPr lang="en-US" dirty="0"/>
              <a:t>])  </a:t>
            </a:r>
            <a:r>
              <a:rPr lang="ru-RU" dirty="0"/>
              <a:t>и </a:t>
            </a:r>
            <a:r>
              <a:rPr lang="ru-RU" dirty="0" err="1"/>
              <a:t>тедизолид</a:t>
            </a:r>
            <a:r>
              <a:rPr lang="ru-RU" dirty="0"/>
              <a:t> в дозе </a:t>
            </a:r>
            <a:r>
              <a:rPr lang="en-US" dirty="0"/>
              <a:t>10, 30, 100 </a:t>
            </a:r>
            <a:r>
              <a:rPr lang="ru-RU" dirty="0"/>
              <a:t>и </a:t>
            </a:r>
            <a:r>
              <a:rPr lang="en-US" dirty="0"/>
              <a:t>300 </a:t>
            </a:r>
            <a:r>
              <a:rPr lang="ru-RU" dirty="0"/>
              <a:t>мг/кг,</a:t>
            </a:r>
            <a:r>
              <a:rPr lang="ru-RU" baseline="0" dirty="0"/>
              <a:t> которая соответственно в </a:t>
            </a:r>
            <a:r>
              <a:rPr lang="en-US" dirty="0"/>
              <a:t>1, 3, 10 </a:t>
            </a:r>
            <a:r>
              <a:rPr lang="ru-RU" dirty="0"/>
              <a:t>и </a:t>
            </a:r>
            <a:r>
              <a:rPr lang="en-US" dirty="0"/>
              <a:t>30 </a:t>
            </a:r>
            <a:r>
              <a:rPr lang="ru-RU" dirty="0"/>
              <a:t>раз превышает эквивалентное терапевтическое воздействие на человека</a:t>
            </a:r>
            <a:r>
              <a:rPr lang="en-US" dirty="0"/>
              <a:t>. </a:t>
            </a:r>
            <a:r>
              <a:rPr lang="ru-RU" dirty="0"/>
              <a:t>Через пятнадцать</a:t>
            </a:r>
            <a:r>
              <a:rPr lang="ru-RU" baseline="0" dirty="0"/>
              <a:t> минут каждому животному </a:t>
            </a:r>
            <a:r>
              <a:rPr lang="ru-RU" baseline="0" dirty="0" err="1"/>
              <a:t>внутрибрюшинно</a:t>
            </a:r>
            <a:r>
              <a:rPr lang="ru-RU" baseline="0" dirty="0"/>
              <a:t> ввели 50 </a:t>
            </a:r>
            <a:r>
              <a:rPr lang="ru-RU" dirty="0"/>
              <a:t>мг/кг </a:t>
            </a:r>
            <a:r>
              <a:rPr lang="en-US" dirty="0"/>
              <a:t>5-</a:t>
            </a:r>
            <a:r>
              <a:rPr lang="ru-RU" dirty="0" err="1"/>
              <a:t>гидрокси</a:t>
            </a:r>
            <a:r>
              <a:rPr lang="en-US" dirty="0"/>
              <a:t>-DL-</a:t>
            </a:r>
            <a:r>
              <a:rPr lang="ru-RU" dirty="0"/>
              <a:t>триптофана – предшественника серотонина</a:t>
            </a:r>
            <a:r>
              <a:rPr lang="en-US" dirty="0"/>
              <a:t>. </a:t>
            </a:r>
            <a:r>
              <a:rPr lang="ru-RU" dirty="0"/>
              <a:t>В течение 30 минут</a:t>
            </a:r>
            <a:r>
              <a:rPr lang="ru-RU" baseline="0" dirty="0"/>
              <a:t> после введения </a:t>
            </a:r>
            <a:r>
              <a:rPr lang="en-US" dirty="0"/>
              <a:t>5-</a:t>
            </a:r>
            <a:r>
              <a:rPr lang="ru-RU" dirty="0" err="1"/>
              <a:t>гидрокси</a:t>
            </a:r>
            <a:r>
              <a:rPr lang="en-US" dirty="0"/>
              <a:t>-DL-</a:t>
            </a:r>
            <a:r>
              <a:rPr lang="ru-RU" dirty="0"/>
              <a:t>триптофана подсчитывали количество подергиваний головой с применением ослепления  всех групп воздействия.</a:t>
            </a:r>
            <a:endParaRPr lang="en-US" dirty="0"/>
          </a:p>
          <a:p>
            <a:pPr defTabSz="605516">
              <a:defRPr/>
            </a:pPr>
            <a:r>
              <a:rPr lang="ru-RU" dirty="0"/>
              <a:t>По</a:t>
            </a:r>
            <a:r>
              <a:rPr lang="ru-RU" baseline="0" dirty="0"/>
              <a:t> сравнению с контролем.</a:t>
            </a:r>
            <a:r>
              <a:rPr lang="ru-RU" dirty="0"/>
              <a:t> частота судорог была статистически</a:t>
            </a:r>
            <a:r>
              <a:rPr lang="ru-RU" baseline="0" dirty="0"/>
              <a:t> значимо выше у животных, которым вводили </a:t>
            </a:r>
            <a:r>
              <a:rPr lang="ru-RU" dirty="0" err="1"/>
              <a:t>моклобемид</a:t>
            </a:r>
            <a:r>
              <a:rPr lang="ru-RU" dirty="0"/>
              <a:t>,</a:t>
            </a:r>
            <a:r>
              <a:rPr lang="ru-RU" baseline="0" dirty="0"/>
              <a:t> </a:t>
            </a:r>
            <a:r>
              <a:rPr lang="ru-RU" baseline="0" dirty="0" err="1"/>
              <a:t>ф</a:t>
            </a:r>
            <a:r>
              <a:rPr lang="ru-RU" dirty="0" err="1"/>
              <a:t>луоксетин</a:t>
            </a:r>
            <a:r>
              <a:rPr lang="ru-RU" baseline="0" dirty="0"/>
              <a:t> и </a:t>
            </a:r>
            <a:r>
              <a:rPr lang="ru-RU" baseline="0" dirty="0" err="1"/>
              <a:t>линезолид</a:t>
            </a:r>
            <a:r>
              <a:rPr lang="en-US" dirty="0"/>
              <a:t>. </a:t>
            </a:r>
            <a:r>
              <a:rPr lang="ru-RU" sz="900" dirty="0"/>
              <a:t>В </a:t>
            </a:r>
            <a:r>
              <a:rPr lang="ru-RU" sz="800" dirty="0"/>
              <a:t>отличие от </a:t>
            </a:r>
            <a:r>
              <a:rPr lang="ru-RU" sz="800" dirty="0" err="1"/>
              <a:t>линезолида</a:t>
            </a:r>
            <a:r>
              <a:rPr lang="ru-RU" sz="800" dirty="0"/>
              <a:t> в дозе </a:t>
            </a:r>
            <a:r>
              <a:rPr lang="en-US" sz="800" dirty="0"/>
              <a:t>50 </a:t>
            </a:r>
            <a:r>
              <a:rPr lang="ru-RU" sz="800" dirty="0"/>
              <a:t>мг/кг, частота подергиваний головой  у мышей при применения </a:t>
            </a:r>
            <a:r>
              <a:rPr lang="ru-RU" sz="800" dirty="0" err="1"/>
              <a:t>тедизолида</a:t>
            </a:r>
            <a:r>
              <a:rPr lang="ru-RU" sz="800" dirty="0"/>
              <a:t> во всех исследуемых дозах  не превышала частоту указанной реакции в группе контроля</a:t>
            </a:r>
            <a:r>
              <a:rPr lang="en-US" dirty="0"/>
              <a:t>.</a:t>
            </a:r>
          </a:p>
          <a:p>
            <a:endParaRPr lang="en-US" dirty="0"/>
          </a:p>
          <a:p>
            <a:pPr defTabSz="595343">
              <a:defRPr/>
            </a:pPr>
            <a:r>
              <a:rPr lang="en-GB" dirty="0"/>
              <a:t>Flanagan S, et al. </a:t>
            </a:r>
            <a:r>
              <a:rPr lang="en-GB" dirty="0" err="1"/>
              <a:t>Antimicrob</a:t>
            </a:r>
            <a:r>
              <a:rPr lang="en-GB" dirty="0"/>
              <a:t> Agents </a:t>
            </a:r>
            <a:r>
              <a:rPr lang="en-GB" dirty="0" err="1"/>
              <a:t>Chemother</a:t>
            </a:r>
            <a:r>
              <a:rPr lang="en-GB" dirty="0"/>
              <a:t>. 2013;57:3060-3066.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670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</a:rPr>
              <a:t>*</a:t>
            </a:r>
            <a:r>
              <a:rPr lang="ru-RU" sz="1200" dirty="0">
                <a:latin typeface="+mn-lt"/>
              </a:rPr>
              <a:t>В рамках </a:t>
            </a:r>
            <a:r>
              <a:rPr lang="ru-RU" sz="1200" dirty="0"/>
              <a:t>глобальной наблюдательной программы за активностью </a:t>
            </a:r>
            <a:r>
              <a:rPr lang="ru-RU" sz="1200" dirty="0" err="1">
                <a:latin typeface="+mn-lt"/>
              </a:rPr>
              <a:t>тедизолида</a:t>
            </a:r>
            <a:r>
              <a:rPr lang="ru-RU" sz="1200" dirty="0">
                <a:latin typeface="+mn-lt"/>
              </a:rPr>
              <a:t> и </a:t>
            </a:r>
            <a:r>
              <a:rPr lang="ru-RU" sz="1200" dirty="0" err="1">
                <a:latin typeface="+mn-lt"/>
              </a:rPr>
              <a:t>резистентностью</a:t>
            </a:r>
            <a:r>
              <a:rPr lang="ru-RU" sz="1200" dirty="0">
                <a:latin typeface="+mn-lt"/>
              </a:rPr>
              <a:t> микроорганизмов к нему</a:t>
            </a:r>
            <a:r>
              <a:rPr lang="en-GB" sz="1200" dirty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(</a:t>
            </a:r>
            <a:r>
              <a:rPr lang="en-US" sz="1200" dirty="0">
                <a:latin typeface="+mn-lt"/>
              </a:rPr>
              <a:t>STAR: </a:t>
            </a:r>
            <a:r>
              <a:rPr lang="en-GB" sz="1200" dirty="0">
                <a:latin typeface="+mn-lt"/>
              </a:rPr>
              <a:t>Surveillance of </a:t>
            </a:r>
            <a:r>
              <a:rPr lang="en-GB" sz="1200" dirty="0" err="1">
                <a:latin typeface="+mn-lt"/>
              </a:rPr>
              <a:t>Tedizolid</a:t>
            </a:r>
            <a:r>
              <a:rPr lang="en-GB" sz="1200" dirty="0">
                <a:latin typeface="+mn-lt"/>
              </a:rPr>
              <a:t> Activity and Resistance) </a:t>
            </a:r>
            <a:r>
              <a:rPr lang="ru-RU" sz="1200" dirty="0">
                <a:latin typeface="+mn-lt"/>
              </a:rPr>
              <a:t>сравнивают активность </a:t>
            </a:r>
            <a:r>
              <a:rPr lang="ru-RU" sz="1200" dirty="0" err="1">
                <a:latin typeface="+mn-lt"/>
              </a:rPr>
              <a:t>тедизолида</a:t>
            </a:r>
            <a:r>
              <a:rPr lang="ru-RU" sz="1200" dirty="0">
                <a:latin typeface="+mn-lt"/>
              </a:rPr>
              <a:t> и других противомикробных препаратов </a:t>
            </a:r>
            <a:r>
              <a:rPr lang="en-GB" sz="1200" i="1" dirty="0">
                <a:latin typeface="+mn-lt"/>
              </a:rPr>
              <a:t>in vitro</a:t>
            </a:r>
            <a:r>
              <a:rPr lang="ru-RU" sz="1200" i="1" dirty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в отношении ряда клинически значимых грамположительных возбудителей  и производят мониторинг развития </a:t>
            </a:r>
            <a:r>
              <a:rPr lang="ru-RU" sz="1200" dirty="0" err="1">
                <a:latin typeface="+mn-lt"/>
              </a:rPr>
              <a:t>резистентности</a:t>
            </a:r>
            <a:r>
              <a:rPr lang="en-GB" sz="1200" dirty="0">
                <a:latin typeface="+mn-lt"/>
              </a:rPr>
              <a:t>. </a:t>
            </a:r>
            <a:r>
              <a:rPr lang="ru-RU" sz="1200" dirty="0">
                <a:latin typeface="+mn-lt"/>
              </a:rPr>
              <a:t>Отобранные грамположительные возбудители являются значимыми при ОБИКМТ, включая возбудителей, обладающих фенотипами с высокой </a:t>
            </a:r>
            <a:r>
              <a:rPr lang="ru-RU" sz="1200" dirty="0" err="1">
                <a:latin typeface="+mn-lt"/>
              </a:rPr>
              <a:t>резистентностью</a:t>
            </a:r>
            <a:r>
              <a:rPr lang="ru-RU" sz="1200" dirty="0">
                <a:latin typeface="+mn-lt"/>
              </a:rPr>
              <a:t>, такие как </a:t>
            </a:r>
            <a:r>
              <a:rPr lang="en-US" sz="1200" dirty="0">
                <a:latin typeface="+mn-lt"/>
              </a:rPr>
              <a:t>MRSA</a:t>
            </a:r>
            <a:r>
              <a:rPr lang="ru-RU" sz="1200" dirty="0">
                <a:latin typeface="+mn-lt"/>
              </a:rPr>
              <a:t> и </a:t>
            </a:r>
            <a:r>
              <a:rPr lang="ru-RU" sz="1200" dirty="0" err="1">
                <a:latin typeface="+mn-lt"/>
              </a:rPr>
              <a:t>ванкомицин-резистентные</a:t>
            </a:r>
            <a:r>
              <a:rPr lang="ru-RU" sz="1200" dirty="0">
                <a:latin typeface="+mn-lt"/>
              </a:rPr>
              <a:t> энтерококки </a:t>
            </a:r>
            <a:r>
              <a:rPr lang="en-US" sz="1200" dirty="0">
                <a:latin typeface="+mn-lt"/>
              </a:rPr>
              <a:t>(VRE)</a:t>
            </a:r>
            <a:r>
              <a:rPr lang="en-GB" sz="1200" dirty="0">
                <a:latin typeface="+mn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4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01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373063"/>
            <a:ext cx="3500438" cy="2625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В исследовании с применением техники серийного пассажа в отношении 2 штаммов </a:t>
            </a:r>
            <a:r>
              <a:rPr lang="en-US" sz="800" i="1" dirty="0">
                <a:ea typeface="MS PGothic" pitchFamily="34" charset="-128"/>
                <a:cs typeface="ＭＳ Ｐゴシック" pitchFamily="-65" charset="-128"/>
              </a:rPr>
              <a:t>S</a:t>
            </a:r>
            <a:r>
              <a:rPr lang="ru-RU" sz="800" i="1" dirty="0">
                <a:ea typeface="MS PGothic" pitchFamily="34" charset="-128"/>
                <a:cs typeface="ＭＳ Ｐゴシック" pitchFamily="-65" charset="-128"/>
              </a:rPr>
              <a:t>. </a:t>
            </a:r>
            <a:r>
              <a:rPr lang="en-US" sz="800" i="1" dirty="0">
                <a:ea typeface="MS PGothic" pitchFamily="34" charset="-128"/>
                <a:cs typeface="ＭＳ Ｐゴシック" pitchFamily="-65" charset="-128"/>
              </a:rPr>
              <a:t>aureus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(штаммы М</a:t>
            </a:r>
            <a:r>
              <a:rPr lang="en-US" sz="800" dirty="0">
                <a:ea typeface="MS PGothic" pitchFamily="34" charset="-128"/>
                <a:cs typeface="ＭＳ Ｐゴシック" pitchFamily="-65" charset="-128"/>
              </a:rPr>
              <a:t>RSA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 М</a:t>
            </a:r>
            <a:r>
              <a:rPr lang="en-US" sz="800" dirty="0">
                <a:ea typeface="MS PGothic" pitchFamily="34" charset="-128"/>
                <a:cs typeface="ＭＳ Ｐゴシック" pitchFamily="-65" charset="-128"/>
              </a:rPr>
              <a:t>SSA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) при применении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изменения МПК были менее выраженными, чем при применении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.</a:t>
            </a:r>
          </a:p>
          <a:p>
            <a:pPr marL="416292" lvl="1" indent="-113534">
              <a:buFont typeface="Courier New" panose="02070309020205020404" pitchFamily="49" charset="0"/>
              <a:buChar char="o"/>
            </a:pP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После 30 последовательных пассажей МПК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для 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</a:rPr>
              <a:t>MSSA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(0,5 мкг/мл) оставался неизменным, и увеличился в 8 раз для 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</a:rPr>
              <a:t>MRSA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(с 0,25 до 2,0 мкг/мл).</a:t>
            </a:r>
          </a:p>
          <a:p>
            <a:pPr marL="416292" lvl="1" indent="-113534">
              <a:buFont typeface="Courier New" panose="02070309020205020404" pitchFamily="49" charset="0"/>
              <a:buChar char="o"/>
            </a:pP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После 30 последовательных пассажей тех же штаммов 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</a:rPr>
              <a:t>MSSA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и 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</a:rPr>
              <a:t>MRSA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МПК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увеличился в 64 раза для  </a:t>
            </a:r>
            <a:r>
              <a:rPr lang="en-US" sz="800" dirty="0">
                <a:ea typeface="MS PGothic" pitchFamily="34" charset="-128"/>
                <a:cs typeface="ＭＳ Ｐゴシック" pitchFamily="-65" charset="-128"/>
              </a:rPr>
              <a:t>MSSA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(с 2 до 128 мкг/мл) и в 32 раза для </a:t>
            </a:r>
            <a:r>
              <a:rPr lang="en-US" sz="800" dirty="0">
                <a:ea typeface="MS PGothic" pitchFamily="34" charset="-128"/>
                <a:cs typeface="ＭＳ Ｐゴシック" pitchFamily="-65" charset="-128"/>
              </a:rPr>
              <a:t>MRSA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 (с 1 до 32 мкг/мл).</a:t>
            </a:r>
          </a:p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Частота развития природной резистентности к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тедизолиду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у </a:t>
            </a:r>
            <a:r>
              <a:rPr lang="en-US" sz="800" i="1" dirty="0">
                <a:ea typeface="MS PGothic" pitchFamily="34" charset="-128"/>
                <a:cs typeface="ＭＳ Ｐゴシック" pitchFamily="-65" charset="-128"/>
              </a:rPr>
              <a:t>S</a:t>
            </a:r>
            <a:r>
              <a:rPr lang="ru-RU" sz="800" i="1" dirty="0">
                <a:ea typeface="MS PGothic" pitchFamily="34" charset="-128"/>
                <a:cs typeface="ＭＳ Ｐゴシック" pitchFamily="-65" charset="-128"/>
              </a:rPr>
              <a:t>. </a:t>
            </a:r>
            <a:r>
              <a:rPr lang="en-US" sz="800" i="1" dirty="0">
                <a:ea typeface="MS PGothic" pitchFamily="34" charset="-128"/>
                <a:cs typeface="ＭＳ Ｐゴシック" pitchFamily="-65" charset="-128"/>
              </a:rPr>
              <a:t>aureus</a:t>
            </a:r>
            <a:r>
              <a:rPr lang="en-US" sz="800" dirty="0"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и других возбудителей – в 16 раз ниже, по сравнению с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линезолидом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.</a:t>
            </a:r>
          </a:p>
          <a:p>
            <a:endParaRPr lang="en-US" altLang="en-US" i="0" baseline="0" dirty="0"/>
          </a:p>
          <a:p>
            <a:pPr>
              <a:spcBef>
                <a:spcPts val="390"/>
              </a:spcBef>
              <a:buClr>
                <a:srgbClr val="FFFF00"/>
              </a:buClr>
            </a:pPr>
            <a:r>
              <a:rPr lang="en-US" dirty="0"/>
              <a:t>Locke JB, et al. </a:t>
            </a:r>
            <a:r>
              <a:rPr lang="en-US" dirty="0" err="1"/>
              <a:t>Antimicrob</a:t>
            </a:r>
            <a:r>
              <a:rPr lang="en-US" dirty="0"/>
              <a:t> Agents </a:t>
            </a:r>
            <a:r>
              <a:rPr lang="en-US" dirty="0" err="1"/>
              <a:t>Chemother</a:t>
            </a:r>
            <a:r>
              <a:rPr lang="en-US" dirty="0"/>
              <a:t>. 2009;53:5265-5274.</a:t>
            </a:r>
          </a:p>
        </p:txBody>
      </p:sp>
    </p:spTree>
    <p:extLst>
      <p:ext uri="{BB962C8B-B14F-4D97-AF65-F5344CB8AC3E}">
        <p14:creationId xmlns:p14="http://schemas.microsoft.com/office/powerpoint/2010/main" val="2671259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89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6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9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3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0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7388"/>
            <a:ext cx="4568825" cy="342582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0225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ru-RU">
                <a:latin typeface="Arial" pitchFamily="34" charset="0"/>
              </a:rPr>
              <a:t>Прежнее и текущее руководство </a:t>
            </a:r>
            <a:r>
              <a:rPr lang="en-US">
                <a:latin typeface="Arial" pitchFamily="34" charset="0"/>
              </a:rPr>
              <a:t>FDA</a:t>
            </a:r>
            <a:r>
              <a:rPr lang="ru-RU">
                <a:latin typeface="Arial" pitchFamily="34" charset="0"/>
              </a:rPr>
              <a:t> по разработке препаратов для лечения ОБИКМТ* имеют значимые различия</a:t>
            </a:r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6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>
                <a:latin typeface="Arial" pitchFamily="34" charset="0"/>
              </a:rPr>
              <a:t>Международные эксперты признают, что существующие различные рекомендации по инфекции кожи и мягких тканей сложно транслировать в протоколы лечения в связи с тем, что на сегодняшний день нет всеми признанной универсальной классификации, основанной на клинических данных и проспектиных или ретроспективных исследованиях.</a:t>
            </a:r>
          </a:p>
          <a:p>
            <a:r>
              <a:rPr lang="ru-RU">
                <a:latin typeface="Arial" pitchFamily="34" charset="0"/>
              </a:rPr>
              <a:t>В связи с существованием множества классификаций и терминологических несоответствий специалисты РАСХИ предложили объединенную классификацию инфекций кожи и мягких тканей с учетом различных критериев. В основе классификации лежит самостоятельность заболевания, анатомический уровень глубины поражения и наличие отягощающих обстоятельств в виде некрозов (более характерно для первичных инфекций), нарушения иннервации и кровообращения (более характерно для вторичных инфекций). </a:t>
            </a:r>
          </a:p>
          <a:p>
            <a:endParaRPr lang="ru-RU">
              <a:latin typeface="Arial" pitchFamily="34" charset="0"/>
            </a:endParaRPr>
          </a:p>
          <a:p>
            <a:r>
              <a:rPr lang="ru-RU">
                <a:latin typeface="Arial" pitchFamily="34" charset="0"/>
              </a:rPr>
              <a:t>Группа авторов, разработавших Российские национальные рекомендации по лечению хирургических </a:t>
            </a:r>
          </a:p>
          <a:p>
            <a:r>
              <a:rPr lang="ru-RU">
                <a:latin typeface="Arial" pitchFamily="34" charset="0"/>
              </a:rPr>
              <a:t>инфекций кожи и мягких тканей, предлагает объединенную классификацию инфекций кожи и мягких тканей с учетом характера инфекции, классификации по степени тяжести, уровня поражения, заболевания и кодов МКБ-10 [15].</a:t>
            </a:r>
          </a:p>
          <a:p>
            <a:r>
              <a:rPr lang="ru-RU" b="1">
                <a:latin typeface="Arial" pitchFamily="34" charset="0"/>
              </a:rPr>
              <a:t> </a:t>
            </a:r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2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7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48200" y="1590261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5500" y="6657654"/>
            <a:ext cx="318499" cy="200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F7E1DAB-36EC-4594-8B1A-D0978A548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49769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4ED4C-CE3F-42B2-8AA9-7E872045D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diagramColors" Target="../diagrams/colors17.xml"/><Relationship Id="rId21" Type="http://schemas.openxmlformats.org/officeDocument/2006/relationships/diagramColors" Target="../diagrams/colors16.xml"/><Relationship Id="rId34" Type="http://schemas.openxmlformats.org/officeDocument/2006/relationships/diagramLayout" Target="../diagrams/layout19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5" Type="http://schemas.openxmlformats.org/officeDocument/2006/relationships/diagramQuickStyle" Target="../diagrams/quickStyle17.xml"/><Relationship Id="rId33" Type="http://schemas.openxmlformats.org/officeDocument/2006/relationships/diagramData" Target="../diagrams/data19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29" Type="http://schemas.openxmlformats.org/officeDocument/2006/relationships/diagramLayout" Target="../diagrams/layout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diagramLayout" Target="../diagrams/layout17.xml"/><Relationship Id="rId32" Type="http://schemas.microsoft.com/office/2007/relationships/diagramDrawing" Target="../diagrams/drawing18.xml"/><Relationship Id="rId37" Type="http://schemas.microsoft.com/office/2007/relationships/diagramDrawing" Target="../diagrams/drawing19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diagramData" Target="../diagrams/data17.xml"/><Relationship Id="rId28" Type="http://schemas.openxmlformats.org/officeDocument/2006/relationships/diagramData" Target="../diagrams/data18.xml"/><Relationship Id="rId36" Type="http://schemas.openxmlformats.org/officeDocument/2006/relationships/diagramColors" Target="../diagrams/colors19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31" Type="http://schemas.openxmlformats.org/officeDocument/2006/relationships/diagramColors" Target="../diagrams/colors18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Relationship Id="rId27" Type="http://schemas.microsoft.com/office/2007/relationships/diagramDrawing" Target="../diagrams/drawing17.xml"/><Relationship Id="rId30" Type="http://schemas.openxmlformats.org/officeDocument/2006/relationships/diagramQuickStyle" Target="../diagrams/quickStyle18.xml"/><Relationship Id="rId35" Type="http://schemas.openxmlformats.org/officeDocument/2006/relationships/diagramQuickStyle" Target="../diagrams/quickStyle19.xml"/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d./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21" Type="http://schemas.openxmlformats.org/officeDocument/2006/relationships/diagramColors" Target="../diagrams/colors9.xml"/><Relationship Id="rId34" Type="http://schemas.openxmlformats.org/officeDocument/2006/relationships/diagramLayout" Target="../diagrams/layout12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33" Type="http://schemas.openxmlformats.org/officeDocument/2006/relationships/diagramData" Target="../diagrams/data12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29" Type="http://schemas.openxmlformats.org/officeDocument/2006/relationships/diagramLayout" Target="../diagrams/layout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32" Type="http://schemas.microsoft.com/office/2007/relationships/diagramDrawing" Target="../diagrams/drawing11.xml"/><Relationship Id="rId37" Type="http://schemas.microsoft.com/office/2007/relationships/diagramDrawing" Target="../diagrams/drawing12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28" Type="http://schemas.openxmlformats.org/officeDocument/2006/relationships/diagramData" Target="../diagrams/data11.xml"/><Relationship Id="rId36" Type="http://schemas.openxmlformats.org/officeDocument/2006/relationships/diagramColors" Target="../diagrams/colors12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31" Type="http://schemas.openxmlformats.org/officeDocument/2006/relationships/diagramColors" Target="../diagrams/colors11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QuickStyle" Target="../diagrams/quickStyle11.xml"/><Relationship Id="rId35" Type="http://schemas.openxmlformats.org/officeDocument/2006/relationships/diagramQuickStyle" Target="../diagrams/quickStyle12.xml"/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76E6937-1E51-4E22-B670-0DEB2330C6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276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Слайд think-cell" r:id="rId6" imgW="395" imgH="394" progId="TCLayout.ActiveDocument.1">
                  <p:embed/>
                </p:oleObj>
              </mc:Choice>
              <mc:Fallback>
                <p:oleObj name="Слайд think-cell" r:id="rId6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76E6937-1E51-4E22-B670-0DEB2330C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26E0152A-3CE1-47B1-BD50-FC7933A544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0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Новые возможности терапии инфекций кожи и мягких тканей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DB18F67C-1C7D-4F76-BCD8-884C80E1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539552" y="285750"/>
            <a:ext cx="8424936" cy="1559074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Распределение возбудителей ИКМТ, по данным Европейского международного наблюдательного исследования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REACH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2010-2011</a:t>
            </a:r>
            <a:endParaRPr lang="en-GB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626760"/>
              </p:ext>
            </p:extLst>
          </p:nvPr>
        </p:nvGraphicFramePr>
        <p:xfrm>
          <a:off x="765175" y="1550988"/>
          <a:ext cx="7897813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5" name="TextBox 12"/>
          <p:cNvSpPr txBox="1">
            <a:spLocks noChangeArrowheads="1"/>
          </p:cNvSpPr>
          <p:nvPr/>
        </p:nvSpPr>
        <p:spPr bwMode="auto">
          <a:xfrm rot="-5400000">
            <a:off x="-217686" y="3271316"/>
            <a:ext cx="151447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cs typeface="+mn-cs"/>
              </a:rPr>
              <a:t>% of pathogens</a:t>
            </a:r>
          </a:p>
        </p:txBody>
      </p:sp>
      <p:sp>
        <p:nvSpPr>
          <p:cNvPr id="56326" name="Rectangle 13"/>
          <p:cNvSpPr>
            <a:spLocks noChangeArrowheads="1"/>
          </p:cNvSpPr>
          <p:nvPr/>
        </p:nvSpPr>
        <p:spPr bwMode="auto">
          <a:xfrm>
            <a:off x="2832100" y="6551613"/>
            <a:ext cx="45720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cs typeface="+mn-cs"/>
              </a:rPr>
              <a:t>Garau J, et al. Clin Microbiol Infect 2013;19:E377‒E385.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27" name="TextBox 2"/>
          <p:cNvSpPr txBox="1">
            <a:spLocks noChangeArrowheads="1"/>
          </p:cNvSpPr>
          <p:nvPr/>
        </p:nvSpPr>
        <p:spPr bwMode="auto">
          <a:xfrm>
            <a:off x="1691680" y="1916832"/>
            <a:ext cx="619343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solidFill>
                  <a:srgbClr val="424456"/>
                </a:solidFill>
              </a:rPr>
              <a:t>Микробиологический диагноз у</a:t>
            </a:r>
            <a:r>
              <a:rPr lang="ru-RU" sz="1400" b="1" dirty="0">
                <a:solidFill>
                  <a:srgbClr val="424456"/>
                </a:solidFill>
                <a:cs typeface="+mn-cs"/>
              </a:rPr>
              <a:t> </a:t>
            </a:r>
            <a:r>
              <a:rPr lang="en-GB" sz="1400" b="1" dirty="0">
                <a:solidFill>
                  <a:srgbClr val="424456"/>
                </a:solidFill>
                <a:cs typeface="+mn-cs"/>
              </a:rPr>
              <a:t>1001 </a:t>
            </a:r>
            <a:r>
              <a:rPr lang="en-GB" sz="1400" b="1" dirty="0">
                <a:solidFill>
                  <a:srgbClr val="424456"/>
                </a:solidFill>
              </a:rPr>
              <a:t>(50.2%) </a:t>
            </a:r>
            <a:r>
              <a:rPr lang="ru-RU" sz="1400" b="1" dirty="0">
                <a:solidFill>
                  <a:srgbClr val="424456"/>
                </a:solidFill>
                <a:cs typeface="+mn-cs"/>
              </a:rPr>
              <a:t>из</a:t>
            </a:r>
            <a:r>
              <a:rPr lang="en-GB" sz="1400" b="1" dirty="0">
                <a:solidFill>
                  <a:srgbClr val="424456"/>
                </a:solidFill>
                <a:cs typeface="+mn-cs"/>
              </a:rPr>
              <a:t> 1995 </a:t>
            </a:r>
            <a:r>
              <a:rPr lang="ru-RU" sz="1400" b="1" dirty="0">
                <a:solidFill>
                  <a:srgbClr val="424456"/>
                </a:solidFill>
                <a:cs typeface="+mn-cs"/>
              </a:rPr>
              <a:t>пациентов</a:t>
            </a:r>
            <a:endParaRPr lang="en-GB" sz="1400" b="1" dirty="0">
              <a:solidFill>
                <a:srgbClr val="424456"/>
              </a:solidFill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55AC684-87DF-4F8D-9B0F-C6823776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2629D-FB83-49A3-977D-2D847D8C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917"/>
            <a:ext cx="9144000" cy="9128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Распределение</a:t>
            </a:r>
            <a:r>
              <a:rPr lang="en-US" sz="2400" b="1" dirty="0"/>
              <a:t> </a:t>
            </a:r>
            <a:r>
              <a:rPr lang="ru-RU" sz="2400" b="1" dirty="0"/>
              <a:t>групп  возбудителей ИКМТ по данным </a:t>
            </a:r>
            <a:r>
              <a:rPr lang="en-US" sz="2400" b="1" dirty="0" err="1"/>
              <a:t>AMPmap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b="1" dirty="0"/>
              <a:t>за 2002-2019 </a:t>
            </a:r>
            <a:r>
              <a:rPr lang="ru-RU" sz="2400" b="1" dirty="0" err="1"/>
              <a:t>гг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D61326-62B2-4478-8837-2A4EDF64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RU-SIV-00006 10.2020</a:t>
            </a:r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78776AD-B1F3-4A19-B332-FA0DA730F9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516384"/>
              </p:ext>
            </p:extLst>
          </p:nvPr>
        </p:nvGraphicFramePr>
        <p:xfrm>
          <a:off x="246743" y="1045029"/>
          <a:ext cx="8440057" cy="541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68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5FB1835-E106-4120-9A34-CBB9366A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Распределение возбудителей ИКМТ по данным </a:t>
            </a:r>
            <a:r>
              <a:rPr lang="en-US" sz="2400" b="1" dirty="0" err="1"/>
              <a:t>AMPmap</a:t>
            </a:r>
            <a:r>
              <a:rPr lang="ru-RU" sz="2400" b="1" dirty="0"/>
              <a:t> за 2002-2019 </a:t>
            </a:r>
            <a:r>
              <a:rPr lang="ru-RU" sz="2400" b="1" dirty="0" err="1"/>
              <a:t>гг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870A07-5A05-4469-96A1-62DE4F26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RU-SIV-00006 10.2020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DF78FB0-03FC-41CD-9328-C3D9BD5D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367192"/>
              </p:ext>
            </p:extLst>
          </p:nvPr>
        </p:nvGraphicFramePr>
        <p:xfrm>
          <a:off x="457200" y="1032933"/>
          <a:ext cx="8229600" cy="545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697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460432" cy="45144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RSA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– частая причина госпитальных инфекций 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683568" y="6072206"/>
            <a:ext cx="7776863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20688"/>
            <a:r>
              <a:rPr lang="en-US" sz="1000" dirty="0">
                <a:ea typeface="MS PGothic" pitchFamily="34" charset="-128"/>
              </a:rPr>
              <a:t>1. Moet  GJ, et al. </a:t>
            </a:r>
            <a:r>
              <a:rPr lang="en-US" sz="1000" dirty="0" err="1">
                <a:ea typeface="MS PGothic" pitchFamily="34" charset="-128"/>
              </a:rPr>
              <a:t>Diagn</a:t>
            </a:r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dirty="0" err="1">
                <a:ea typeface="MS PGothic" pitchFamily="34" charset="-128"/>
              </a:rPr>
              <a:t>Microbiol</a:t>
            </a:r>
            <a:r>
              <a:rPr lang="en-US" sz="1000" dirty="0">
                <a:ea typeface="MS PGothic" pitchFamily="34" charset="-128"/>
              </a:rPr>
              <a:t> Infect </a:t>
            </a:r>
            <a:r>
              <a:rPr lang="en-US" sz="1000" dirty="0" err="1">
                <a:ea typeface="MS PGothic" pitchFamily="34" charset="-128"/>
              </a:rPr>
              <a:t>Dis</a:t>
            </a:r>
            <a:r>
              <a:rPr lang="en-US" sz="1000" dirty="0">
                <a:ea typeface="MS PGothic" pitchFamily="34" charset="-128"/>
              </a:rPr>
              <a:t> 2007;57:7‒13;  2. Ray GT, et al. BMC Infect Dis. 2013;13(1):252; 3. </a:t>
            </a:r>
            <a:r>
              <a:rPr lang="en-US" sz="1000" dirty="0" err="1">
                <a:ea typeface="MS PGothic" pitchFamily="34" charset="-128"/>
              </a:rPr>
              <a:t>Koulenti</a:t>
            </a:r>
            <a:r>
              <a:rPr lang="en-US" sz="1000" dirty="0">
                <a:ea typeface="MS PGothic" pitchFamily="34" charset="-128"/>
              </a:rPr>
              <a:t> D, et al. </a:t>
            </a:r>
            <a:r>
              <a:rPr lang="en-US" sz="1000" dirty="0" err="1">
                <a:ea typeface="MS PGothic" pitchFamily="34" charset="-128"/>
              </a:rPr>
              <a:t>Crit</a:t>
            </a:r>
            <a:r>
              <a:rPr lang="en-US" sz="1000" dirty="0">
                <a:ea typeface="MS PGothic" pitchFamily="34" charset="-128"/>
              </a:rPr>
              <a:t> Care Med 2009;37:2360-2368; 4. </a:t>
            </a:r>
            <a:r>
              <a:rPr lang="en-US" sz="1000" dirty="0" err="1">
                <a:ea typeface="MS PGothic" pitchFamily="34" charset="-128"/>
              </a:rPr>
              <a:t>Kollef</a:t>
            </a:r>
            <a:r>
              <a:rPr lang="en-US" sz="1000" dirty="0">
                <a:ea typeface="MS PGothic" pitchFamily="34" charset="-128"/>
              </a:rPr>
              <a:t> MH, et al. Chest 2005;128:3854-3862; 5. Jones RN, </a:t>
            </a:r>
            <a:r>
              <a:rPr lang="en-US" sz="1000" dirty="0" err="1">
                <a:ea typeface="MS PGothic" pitchFamily="34" charset="-128"/>
              </a:rPr>
              <a:t>Clin</a:t>
            </a:r>
            <a:r>
              <a:rPr lang="en-US" sz="1000" dirty="0">
                <a:ea typeface="MS PGothic" pitchFamily="34" charset="-128"/>
              </a:rPr>
              <a:t> Infect </a:t>
            </a:r>
            <a:r>
              <a:rPr lang="en-US" sz="1000" dirty="0" err="1">
                <a:ea typeface="MS PGothic" pitchFamily="34" charset="-128"/>
              </a:rPr>
              <a:t>Dis</a:t>
            </a:r>
            <a:r>
              <a:rPr lang="en-US" sz="1000" dirty="0">
                <a:ea typeface="MS PGothic" pitchFamily="34" charset="-128"/>
              </a:rPr>
              <a:t> 2010;51 </a:t>
            </a:r>
            <a:r>
              <a:rPr lang="en-US" sz="1000" dirty="0" err="1">
                <a:ea typeface="MS PGothic" pitchFamily="34" charset="-128"/>
              </a:rPr>
              <a:t>Suppl</a:t>
            </a:r>
            <a:r>
              <a:rPr lang="en-US" sz="1000" dirty="0">
                <a:ea typeface="MS PGothic" pitchFamily="34" charset="-128"/>
              </a:rPr>
              <a:t> 1:S81‒7; 6. </a:t>
            </a:r>
            <a:r>
              <a:rPr lang="en-US" sz="1000" dirty="0">
                <a:ea typeface="MS PGothic" pitchFamily="34" charset="-128"/>
                <a:cs typeface="Arial" pitchFamily="34" charset="0"/>
              </a:rPr>
              <a:t>Landrum ML, et al. JAMA 2012;308:50-9; 7. </a:t>
            </a:r>
            <a:r>
              <a:rPr lang="en-US" sz="1000" dirty="0" err="1">
                <a:ea typeface="MS PGothic" pitchFamily="34" charset="-128"/>
                <a:cs typeface="Arial" pitchFamily="34" charset="0"/>
              </a:rPr>
              <a:t>Laupland</a:t>
            </a:r>
            <a:r>
              <a:rPr lang="en-US" sz="1000" dirty="0">
                <a:ea typeface="MS PGothic" pitchFamily="34" charset="-128"/>
                <a:cs typeface="Arial" pitchFamily="34" charset="0"/>
              </a:rPr>
              <a:t> M, et al. </a:t>
            </a:r>
            <a:r>
              <a:rPr lang="en-US" sz="1000" dirty="0" err="1">
                <a:ea typeface="MS PGothic" pitchFamily="34" charset="-128"/>
                <a:cs typeface="Arial" pitchFamily="34" charset="0"/>
              </a:rPr>
              <a:t>Clin</a:t>
            </a:r>
            <a:r>
              <a:rPr lang="en-US" sz="10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sz="1000" dirty="0" err="1">
                <a:ea typeface="MS PGothic" pitchFamily="34" charset="-128"/>
                <a:cs typeface="Arial" pitchFamily="34" charset="0"/>
              </a:rPr>
              <a:t>Microbiol</a:t>
            </a:r>
            <a:r>
              <a:rPr lang="en-US" sz="1000" dirty="0">
                <a:ea typeface="MS PGothic" pitchFamily="34" charset="-128"/>
                <a:cs typeface="Arial" pitchFamily="34" charset="0"/>
              </a:rPr>
              <a:t> Infect 2013;19:465‒471.</a:t>
            </a:r>
            <a:endParaRPr lang="en-GB" sz="1000" dirty="0">
              <a:ea typeface="MS PGothic" pitchFamily="34" charset="-128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CECE297-B526-4DD4-913A-270DF765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492875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F8F2F9C-23CA-4311-B045-E5AE45EA6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958129"/>
              </p:ext>
            </p:extLst>
          </p:nvPr>
        </p:nvGraphicFramePr>
        <p:xfrm>
          <a:off x="683568" y="1529542"/>
          <a:ext cx="7776862" cy="455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CA954B-50BC-4E9A-8793-0C83087592AB}"/>
              </a:ext>
            </a:extLst>
          </p:cNvPr>
          <p:cNvSpPr txBox="1"/>
          <p:nvPr/>
        </p:nvSpPr>
        <p:spPr>
          <a:xfrm>
            <a:off x="1245003" y="1206376"/>
            <a:ext cx="665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Частота выявления </a:t>
            </a:r>
            <a:r>
              <a:rPr lang="en-US" dirty="0"/>
              <a:t>MRSA</a:t>
            </a:r>
            <a:r>
              <a:rPr lang="ru-RU" dirty="0"/>
              <a:t> при инфекциях среди госпитализированных пациентов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928688" y="714375"/>
          <a:ext cx="5786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28625" y="2214563"/>
          <a:ext cx="5000625" cy="107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42938" y="3643313"/>
          <a:ext cx="4643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13656546"/>
              </p:ext>
            </p:extLst>
          </p:nvPr>
        </p:nvGraphicFramePr>
        <p:xfrm>
          <a:off x="899592" y="5072063"/>
          <a:ext cx="4529658" cy="9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929313" y="1643063"/>
          <a:ext cx="2714625" cy="157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724128" y="3429000"/>
          <a:ext cx="3312367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58239518"/>
              </p:ext>
            </p:extLst>
          </p:nvPr>
        </p:nvGraphicFramePr>
        <p:xfrm>
          <a:off x="6215063" y="5000625"/>
          <a:ext cx="2714625" cy="107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64521" name="Прямоугольник 8"/>
          <p:cNvSpPr>
            <a:spLocks noChangeArrowheads="1"/>
          </p:cNvSpPr>
          <p:nvPr/>
        </p:nvSpPr>
        <p:spPr bwMode="auto">
          <a:xfrm>
            <a:off x="428625" y="6143625"/>
            <a:ext cx="85010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prstClr val="black"/>
                </a:solidFill>
                <a:cs typeface="+mn-cs"/>
              </a:rPr>
              <a:t>Economic evaluation of treatment for MRSA complicated skin</a:t>
            </a:r>
            <a:r>
              <a:rPr lang="ru-RU" sz="1600" i="1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and soft tissue infections in Glasgow hospitals</a:t>
            </a:r>
            <a:r>
              <a:rPr lang="ru-RU" sz="1600" i="1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R. A. Seaton &amp; S. </a:t>
            </a:r>
            <a:r>
              <a:rPr lang="en-US" sz="1600" i="1" dirty="0" err="1">
                <a:solidFill>
                  <a:prstClr val="black"/>
                </a:solidFill>
                <a:cs typeface="+mn-cs"/>
              </a:rPr>
              <a:t>Johal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 &amp; J. E. </a:t>
            </a:r>
            <a:r>
              <a:rPr lang="en-US" sz="1600" i="1" dirty="0" err="1">
                <a:solidFill>
                  <a:prstClr val="black"/>
                </a:solidFill>
                <a:cs typeface="+mn-cs"/>
              </a:rPr>
              <a:t>Coia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 &amp; N. Reid &amp; S. Cooper &amp;</a:t>
            </a:r>
            <a:r>
              <a:rPr lang="ru-RU" sz="1600" i="1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B. L. Jones</a:t>
            </a:r>
            <a:r>
              <a:rPr lang="ru-RU" sz="1600" i="1" dirty="0">
                <a:solidFill>
                  <a:prstClr val="black"/>
                </a:solidFill>
                <a:cs typeface="+mn-cs"/>
              </a:rPr>
              <a:t>б 2015</a:t>
            </a:r>
            <a:endParaRPr lang="en-US" sz="1600" i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5BA1F42-CC3C-4B92-9C6F-E08A1883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9459" y="6572251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848872" cy="10801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Наиболее часто применяемые антибиотики с анти-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MRSA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активностью</a:t>
            </a:r>
            <a:endParaRPr lang="en-GB" sz="36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4123" y="6592184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000" dirty="0">
                <a:solidFill>
                  <a:schemeClr val="bg1"/>
                </a:solidFill>
              </a:rPr>
              <a:t>L.RU.MA.GM.08.2016.0942</a:t>
            </a:r>
            <a:endParaRPr lang="en-US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16D4E3-D9C9-45F9-9D1E-B61C998F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28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643937" cy="928687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Наиболее часто применяемые антибиотики с анти-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MRSA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активностью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69493"/>
              </p:ext>
            </p:extLst>
          </p:nvPr>
        </p:nvGraphicFramePr>
        <p:xfrm>
          <a:off x="428054" y="1712218"/>
          <a:ext cx="8536434" cy="29309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4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09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Ванкомицин</a:t>
                      </a:r>
                      <a:endParaRPr lang="en-GB" sz="2400" baseline="300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Внутривенно + перорально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Основной препарат для лечения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Многолетний опыт применения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Низкий уровень резистентности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7‒1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дней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Линезолид</a:t>
                      </a:r>
                      <a:endParaRPr lang="en-GB" sz="24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Внутривенно + перорально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Коррекции дозы у отдельных категорий пациентов не требуется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При переходе с внутривенного на пероральный коррекции дозы не требуется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Благоприятный уровень резистентности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10‒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дней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595" name="Rectangle 2"/>
          <p:cNvSpPr>
            <a:spLocks noChangeArrowheads="1"/>
          </p:cNvSpPr>
          <p:nvPr/>
        </p:nvSpPr>
        <p:spPr bwMode="auto">
          <a:xfrm>
            <a:off x="3347864" y="5735578"/>
            <a:ext cx="54516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1. </a:t>
            </a:r>
            <a:r>
              <a:rPr lang="ru-RU" sz="1000" dirty="0">
                <a:solidFill>
                  <a:srgbClr val="000000"/>
                </a:solidFill>
              </a:rPr>
              <a:t>Инструкция по медицинскому применению препарата </a:t>
            </a:r>
            <a:r>
              <a:rPr lang="ru-RU" sz="1000" dirty="0" err="1">
                <a:solidFill>
                  <a:srgbClr val="000000"/>
                </a:solidFill>
              </a:rPr>
              <a:t>Ванкомицин</a:t>
            </a:r>
            <a:r>
              <a:rPr lang="ru-RU" sz="1000" dirty="0">
                <a:solidFill>
                  <a:srgbClr val="000000"/>
                </a:solidFill>
              </a:rPr>
              <a:t> – Р </a:t>
            </a:r>
            <a:r>
              <a:rPr lang="en-US" sz="1000" dirty="0" err="1">
                <a:solidFill>
                  <a:srgbClr val="000000"/>
                </a:solidFill>
              </a:rPr>
              <a:t>N001886</a:t>
            </a:r>
            <a:r>
              <a:rPr lang="en-US" sz="1000" dirty="0">
                <a:solidFill>
                  <a:srgbClr val="000000"/>
                </a:solidFill>
              </a:rPr>
              <a:t>/01</a:t>
            </a:r>
            <a:r>
              <a:rPr lang="ru-RU" sz="1000" dirty="0">
                <a:solidFill>
                  <a:srgbClr val="000000"/>
                </a:solidFill>
              </a:rPr>
              <a:t>;</a:t>
            </a:r>
            <a:endParaRPr lang="en-US" sz="1000" dirty="0">
              <a:solidFill>
                <a:srgbClr val="000000"/>
              </a:solidFill>
            </a:endParaRPr>
          </a:p>
          <a:p>
            <a:pPr algn="r"/>
            <a:r>
              <a:rPr lang="ru-RU" sz="1000" dirty="0">
                <a:solidFill>
                  <a:srgbClr val="000000"/>
                </a:solidFill>
              </a:rPr>
              <a:t>2. Инструкции по медицинскому применению препарата </a:t>
            </a:r>
            <a:r>
              <a:rPr lang="ru-RU" sz="1000" dirty="0" err="1">
                <a:solidFill>
                  <a:srgbClr val="000000"/>
                </a:solidFill>
              </a:rPr>
              <a:t>Зивокс</a:t>
            </a:r>
            <a:r>
              <a:rPr lang="en-US" sz="1000" dirty="0">
                <a:solidFill>
                  <a:srgbClr val="000000"/>
                </a:solidFill>
              </a:rPr>
              <a:t> – </a:t>
            </a:r>
            <a:r>
              <a:rPr lang="ru-RU" sz="1000" dirty="0">
                <a:solidFill>
                  <a:srgbClr val="000000"/>
                </a:solidFill>
              </a:rPr>
              <a:t>П </a:t>
            </a:r>
            <a:r>
              <a:rPr lang="en-US" sz="1000" dirty="0" err="1">
                <a:solidFill>
                  <a:srgbClr val="000000"/>
                </a:solidFill>
              </a:rPr>
              <a:t>N012549</a:t>
            </a:r>
            <a:r>
              <a:rPr lang="en-US" sz="1000" dirty="0">
                <a:solidFill>
                  <a:srgbClr val="000000"/>
                </a:solidFill>
              </a:rPr>
              <a:t>/01, </a:t>
            </a:r>
            <a:r>
              <a:rPr lang="ru-RU" sz="1000" dirty="0">
                <a:solidFill>
                  <a:srgbClr val="000000"/>
                </a:solidFill>
              </a:rPr>
              <a:t>П </a:t>
            </a:r>
            <a:r>
              <a:rPr lang="en-US" sz="1000" dirty="0" err="1">
                <a:solidFill>
                  <a:srgbClr val="000000"/>
                </a:solidFill>
              </a:rPr>
              <a:t>N014286</a:t>
            </a:r>
            <a:r>
              <a:rPr lang="en-US" sz="1000" dirty="0">
                <a:solidFill>
                  <a:srgbClr val="000000"/>
                </a:solidFill>
              </a:rPr>
              <a:t>/01</a:t>
            </a:r>
            <a:r>
              <a:rPr lang="ru-RU" sz="1000" dirty="0">
                <a:solidFill>
                  <a:srgbClr val="000000"/>
                </a:solidFill>
              </a:rPr>
              <a:t>;</a:t>
            </a:r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3</a:t>
            </a:r>
            <a:r>
              <a:rPr lang="ru-RU" sz="1000" dirty="0">
                <a:solidFill>
                  <a:srgbClr val="000000"/>
                </a:solidFill>
              </a:rPr>
              <a:t>. </a:t>
            </a:r>
            <a:r>
              <a:rPr lang="en-US" sz="1000" dirty="0"/>
              <a:t>Absence of Correlation Between Vancomycin</a:t>
            </a:r>
            <a:r>
              <a:rPr lang="ru-RU" sz="1000" dirty="0"/>
              <a:t> </a:t>
            </a:r>
            <a:r>
              <a:rPr lang="en-US" sz="1000" dirty="0"/>
              <a:t>Consumption and Minimum Inhibitory</a:t>
            </a:r>
            <a:r>
              <a:rPr lang="ru-RU" sz="1000" dirty="0"/>
              <a:t> </a:t>
            </a:r>
            <a:r>
              <a:rPr lang="en-US" sz="1000" dirty="0"/>
              <a:t>Concentration of Methicillin-Resistant</a:t>
            </a:r>
            <a:r>
              <a:rPr lang="ru-RU" sz="1000" dirty="0"/>
              <a:t> </a:t>
            </a:r>
            <a:r>
              <a:rPr lang="en-US" sz="1000" dirty="0"/>
              <a:t>Staphylococcus aureus Isolates Riche </a:t>
            </a:r>
            <a:r>
              <a:rPr lang="en-US" sz="1000" dirty="0" err="1"/>
              <a:t>C.V.W</a:t>
            </a:r>
            <a:r>
              <a:rPr lang="en-US" sz="1000" dirty="0"/>
              <a:t>., Da Silva </a:t>
            </a:r>
            <a:r>
              <a:rPr lang="en-US" sz="1000" dirty="0" err="1"/>
              <a:t>R.C.F</a:t>
            </a:r>
            <a:r>
              <a:rPr lang="en-US" sz="1000" dirty="0"/>
              <a:t>., Ferreira J.A.S., Dias </a:t>
            </a:r>
            <a:r>
              <a:rPr lang="en-US" sz="1000" dirty="0" err="1"/>
              <a:t>C.A.G</a:t>
            </a:r>
            <a:r>
              <a:rPr lang="en-US" sz="1000" dirty="0"/>
              <a:t>., </a:t>
            </a:r>
            <a:r>
              <a:rPr lang="en-US" sz="1000" dirty="0" err="1"/>
              <a:t>Falci</a:t>
            </a:r>
            <a:r>
              <a:rPr lang="en-US" sz="1000" dirty="0"/>
              <a:t> D.R.</a:t>
            </a:r>
            <a:r>
              <a:rPr lang="ru-RU" sz="1000" dirty="0"/>
              <a:t> </a:t>
            </a:r>
            <a:r>
              <a:rPr lang="en-US" sz="1000" dirty="0"/>
              <a:t>Infection Control and Hospital Epidemiology 2017 38:6 (751-753)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D35C1166-D61C-47F1-BF6A-22E49ACD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343" y="6166465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 bwMode="gray">
          <a:xfrm>
            <a:off x="708025" y="285750"/>
            <a:ext cx="7978775" cy="1071563"/>
          </a:xfrm>
        </p:spPr>
        <p:txBody>
          <a:bodyPr/>
          <a:lstStyle/>
          <a:p>
            <a:pPr algn="l" eaLnBrk="1" hangingPunct="1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Проникновение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Ванкомицина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 ткани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8611" name="Inhaltsplatzhalter 6"/>
          <p:cNvSpPr txBox="1">
            <a:spLocks/>
          </p:cNvSpPr>
          <p:nvPr/>
        </p:nvSpPr>
        <p:spPr bwMode="gray">
          <a:xfrm>
            <a:off x="5043488" y="1452563"/>
            <a:ext cx="36306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000"/>
          <a:lstStyle/>
          <a:p>
            <a:pPr algn="ctr" eaLnBrk="0" hangingPunct="0">
              <a:spcBef>
                <a:spcPts val="300"/>
              </a:spcBef>
              <a:spcAft>
                <a:spcPts val="600"/>
              </a:spcAft>
              <a:buClr>
                <a:srgbClr val="DEDEDE"/>
              </a:buClr>
              <a:buFont typeface="Wingdings" pitchFamily="2" charset="2"/>
              <a:buNone/>
            </a:pP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Наличие сопутствующего заболевания может повлиять на проникновение препарата в ткани</a:t>
            </a:r>
            <a:endParaRPr lang="en-GB" sz="1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gray">
          <a:xfrm>
            <a:off x="107504" y="2527300"/>
            <a:ext cx="5184576" cy="37909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08000" rIns="0" bIns="0"/>
          <a:lstStyle>
            <a:lvl1pPr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defRPr>
                <a:solidFill>
                  <a:srgbClr val="002864"/>
                </a:solidFill>
                <a:latin typeface="+mn-lt"/>
                <a:ea typeface="+mn-ea"/>
                <a:cs typeface="+mn-cs"/>
              </a:defRPr>
            </a:lvl1pPr>
            <a:lvl2pPr marL="276225" indent="-274638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2pPr>
            <a:lvl3pPr marL="539750" indent="-261938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3pPr>
            <a:lvl4pPr marL="8064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4pPr>
            <a:lvl5pPr marL="10731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5pPr>
            <a:lvl6pPr marL="15303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6pPr>
            <a:lvl7pPr marL="19875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7pPr>
            <a:lvl8pPr marL="24447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8pPr>
            <a:lvl9pPr marL="29019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9pPr>
          </a:lstStyle>
          <a:p>
            <a:pPr marL="738572" lvl="1" indent="-316531" defTabSz="42204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Костная ткань</a:t>
            </a:r>
            <a:r>
              <a:rPr lang="en-GB" sz="2000" b="1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: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ea typeface="MS PGothic" pitchFamily="34" charset="-128"/>
            </a:endParaRPr>
          </a:p>
          <a:p>
            <a:pPr marL="422041" lvl="1" indent="0" defTabSz="42204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2400" b="1" dirty="0">
                <a:solidFill>
                  <a:srgbClr val="FF0000"/>
                </a:solidFill>
                <a:latin typeface="Georgia" pitchFamily="18" charset="0"/>
                <a:ea typeface="MS PGothic" pitchFamily="34" charset="-128"/>
              </a:rPr>
              <a:t>7‒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  <a:ea typeface="MS PGothic" pitchFamily="34" charset="-128"/>
              </a:rPr>
              <a:t>30</a:t>
            </a:r>
            <a:r>
              <a:rPr lang="en-GB" sz="2400" b="1" dirty="0">
                <a:solidFill>
                  <a:srgbClr val="FF0000"/>
                </a:solidFill>
                <a:latin typeface="Georgia" pitchFamily="18" charset="0"/>
                <a:ea typeface="MS PGothic" pitchFamily="34" charset="-128"/>
              </a:rPr>
              <a:t>%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  <a:ea typeface="MS PGothic" pitchFamily="34" charset="-128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  <a:ea typeface="MS PGothic" pitchFamily="34" charset="-128"/>
              </a:rPr>
              <a:t>- вне воспаления</a:t>
            </a:r>
          </a:p>
          <a:p>
            <a:pPr marL="422041" lvl="1" indent="0" defTabSz="42204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  <a:ea typeface="MS PGothic" pitchFamily="34" charset="-128"/>
              </a:rPr>
              <a:t>111-207% 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  <a:ea typeface="MS PGothic" pitchFamily="34" charset="-128"/>
              </a:rPr>
              <a:t>- при воспалении</a:t>
            </a:r>
            <a:r>
              <a:rPr lang="en-GB" sz="2000" b="1" baseline="30000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1</a:t>
            </a:r>
            <a:endParaRPr lang="en-GB" sz="2000" b="1" dirty="0">
              <a:solidFill>
                <a:srgbClr val="000000"/>
              </a:solidFill>
              <a:latin typeface="Georgia" pitchFamily="18" charset="0"/>
              <a:ea typeface="MS PGothic" pitchFamily="34" charset="-128"/>
            </a:endParaRPr>
          </a:p>
          <a:p>
            <a:pPr marL="738572" lvl="1" indent="-316531" defTabSz="42204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en-US" sz="2000" b="1" dirty="0">
              <a:solidFill>
                <a:srgbClr val="000000"/>
              </a:solidFill>
              <a:latin typeface="Georgia" pitchFamily="18" charset="0"/>
              <a:ea typeface="MS PGothic" pitchFamily="34" charset="-128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GB" sz="1300" dirty="0">
              <a:solidFill>
                <a:prstClr val="black"/>
              </a:solidFill>
            </a:endParaRPr>
          </a:p>
        </p:txBody>
      </p:sp>
      <p:cxnSp>
        <p:nvCxnSpPr>
          <p:cNvPr id="68613" name="Gerade Verbindung 23"/>
          <p:cNvCxnSpPr>
            <a:cxnSpLocks noChangeShapeType="1"/>
          </p:cNvCxnSpPr>
          <p:nvPr/>
        </p:nvCxnSpPr>
        <p:spPr bwMode="gray">
          <a:xfrm>
            <a:off x="468313" y="2305050"/>
            <a:ext cx="3633787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68614" name="Inhaltsplatzhalter 6"/>
          <p:cNvSpPr txBox="1">
            <a:spLocks/>
          </p:cNvSpPr>
          <p:nvPr/>
        </p:nvSpPr>
        <p:spPr bwMode="gray">
          <a:xfrm>
            <a:off x="474663" y="1409700"/>
            <a:ext cx="3630612" cy="7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000"/>
          <a:lstStyle/>
          <a:p>
            <a:pPr algn="ctr" defTabSz="420688" eaLnBrk="0" hangingPunct="0">
              <a:buClr>
                <a:srgbClr val="DEDEDE"/>
              </a:buClr>
              <a:buFont typeface="Wingdings" pitchFamily="2" charset="2"/>
              <a:buNone/>
            </a:pP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Проникновение </a:t>
            </a:r>
            <a:r>
              <a:rPr lang="ru-RU" sz="1400" b="1" dirty="0" err="1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Ванкомицина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 в ткани зависит от степени </a:t>
            </a:r>
            <a:r>
              <a:rPr lang="ru-RU" sz="1400" b="1" dirty="0" err="1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бактериально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 опосредованного воспалительного процесса</a:t>
            </a:r>
            <a:endParaRPr lang="en-GB" sz="1400" b="1" dirty="0">
              <a:solidFill>
                <a:srgbClr val="000000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4283968" y="2132856"/>
            <a:ext cx="4536504" cy="320595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08000" rIns="0" bIns="0"/>
          <a:lstStyle>
            <a:lvl1pPr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defRPr>
                <a:solidFill>
                  <a:srgbClr val="002864"/>
                </a:solidFill>
                <a:latin typeface="+mn-lt"/>
                <a:ea typeface="+mn-ea"/>
                <a:cs typeface="+mn-cs"/>
              </a:defRPr>
            </a:lvl1pPr>
            <a:lvl2pPr marL="276225" indent="-274638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2pPr>
            <a:lvl3pPr marL="539750" indent="-261938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3pPr>
            <a:lvl4pPr marL="8064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4pPr>
            <a:lvl5pPr marL="10731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5pPr>
            <a:lvl6pPr marL="15303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6pPr>
            <a:lvl7pPr marL="19875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7pPr>
            <a:lvl8pPr marL="24447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8pPr>
            <a:lvl9pPr marL="29019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9pPr>
          </a:lstStyle>
          <a:p>
            <a:pPr marL="738572" lvl="1" indent="-316531" algn="just" defTabSz="42204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У пациентов с 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СД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* возможно нарушение проникновения препарата в ткани кожи, что может приводить к:</a:t>
            </a:r>
          </a:p>
          <a:p>
            <a:pPr marL="707791" lvl="1" indent="-285750" algn="just" defTabSz="42204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неэффективности терапии 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Ванкомицином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;</a:t>
            </a:r>
          </a:p>
          <a:p>
            <a:pPr marL="707791" lvl="1" indent="-285750" algn="just" defTabSz="42204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развитию лекарственной устойчивости микроорганизмов у пациентов с 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СД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  <a:ea typeface="MS PGothic" pitchFamily="34" charset="-128"/>
              </a:rPr>
              <a:t>*.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68616" name="Gerade Verbindung 18"/>
          <p:cNvCxnSpPr>
            <a:cxnSpLocks noChangeShapeType="1"/>
          </p:cNvCxnSpPr>
          <p:nvPr/>
        </p:nvCxnSpPr>
        <p:spPr bwMode="gray">
          <a:xfrm>
            <a:off x="5043488" y="2276872"/>
            <a:ext cx="3629025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68617" name="Rectangle 7"/>
          <p:cNvSpPr txBox="1">
            <a:spLocks noChangeArrowheads="1"/>
          </p:cNvSpPr>
          <p:nvPr/>
        </p:nvSpPr>
        <p:spPr bwMode="auto">
          <a:xfrm>
            <a:off x="5004048" y="6021288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Garazzino</a:t>
            </a: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 et al. Clin </a:t>
            </a:r>
            <a:r>
              <a:rPr lang="en-GB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en-GB" sz="1000" dirty="0" err="1">
                <a:solidFill>
                  <a:srgbClr val="000000"/>
                </a:solidFill>
                <a:cs typeface="Times New Roman" pitchFamily="18" charset="0"/>
              </a:rPr>
              <a:t>armacokinet</a:t>
            </a:r>
            <a:r>
              <a:rPr lang="en-GB" sz="1000" dirty="0">
                <a:solidFill>
                  <a:srgbClr val="000000"/>
                </a:solidFill>
                <a:cs typeface="Times New Roman" pitchFamily="18" charset="0"/>
              </a:rPr>
              <a:t>. 2008;47(12):793-805;</a:t>
            </a: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0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GB" sz="1000" dirty="0" err="1">
                <a:solidFill>
                  <a:srgbClr val="000000"/>
                </a:solidFill>
                <a:cs typeface="Times New Roman" pitchFamily="18" charset="0"/>
              </a:rPr>
              <a:t>Skhirtladze</a:t>
            </a:r>
            <a:r>
              <a:rPr lang="en-GB" sz="1000" dirty="0">
                <a:solidFill>
                  <a:srgbClr val="000000"/>
                </a:solidFill>
                <a:cs typeface="Times New Roman" pitchFamily="18" charset="0"/>
              </a:rPr>
              <a:t> K, et al. AAC 2006;50:1372.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ACC163D-9CE6-4930-96ED-EF1606C6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40835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1A62B1E-8B9A-4340-8011-E35E5128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6309320"/>
            <a:ext cx="18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СД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сахарный диабет</a:t>
            </a:r>
            <a:endParaRPr lang="en-GB" sz="1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27865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Увеличение случаев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нефротоксичности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при повышении остаточной концентрации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Ванкомицина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720304" y="6094740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Cano EL, et al. </a:t>
            </a:r>
            <a:r>
              <a:rPr lang="en-GB" sz="1400" dirty="0" err="1">
                <a:solidFill>
                  <a:srgbClr val="000000"/>
                </a:solidFill>
              </a:rPr>
              <a:t>Clin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Therap</a:t>
            </a:r>
            <a:r>
              <a:rPr lang="en-GB" sz="1400" dirty="0">
                <a:solidFill>
                  <a:srgbClr val="000000"/>
                </a:solidFill>
              </a:rPr>
              <a:t> 2012;34(1):149‒157. </a:t>
            </a:r>
            <a:r>
              <a:rPr lang="en-GB" sz="1400" dirty="0" err="1">
                <a:solidFill>
                  <a:srgbClr val="000000"/>
                </a:solidFill>
              </a:rPr>
              <a:t>Kullar</a:t>
            </a:r>
            <a:r>
              <a:rPr lang="en-GB" sz="1400" dirty="0">
                <a:solidFill>
                  <a:srgbClr val="000000"/>
                </a:solidFill>
              </a:rPr>
              <a:t> R, et al. Pharmacotherapy 2012;32(3):195‒201.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Lodise</a:t>
            </a:r>
            <a:r>
              <a:rPr lang="en-GB" sz="1400" dirty="0">
                <a:solidFill>
                  <a:srgbClr val="000000"/>
                </a:solidFill>
              </a:rPr>
              <a:t> TP, et al. CID 2009;49:507‒514.	</a:t>
            </a:r>
            <a:r>
              <a:rPr lang="en-GB" sz="10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9636" name="TextBox 5"/>
          <p:cNvSpPr txBox="1">
            <a:spLocks noChangeArrowheads="1"/>
          </p:cNvSpPr>
          <p:nvPr/>
        </p:nvSpPr>
        <p:spPr bwMode="auto">
          <a:xfrm>
            <a:off x="2555776" y="1844824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Georgia" pitchFamily="18" charset="0"/>
              </a:rPr>
              <a:t>Число случаев </a:t>
            </a:r>
            <a:r>
              <a:rPr lang="ru-RU" sz="1600" b="1" dirty="0" err="1">
                <a:solidFill>
                  <a:srgbClr val="000000"/>
                </a:solidFill>
                <a:latin typeface="Georgia" pitchFamily="18" charset="0"/>
              </a:rPr>
              <a:t>нефротоксичности</a:t>
            </a:r>
            <a:endParaRPr lang="en-GB"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14388" y="2197100"/>
            <a:ext cx="7385050" cy="3605487"/>
            <a:chOff x="544520" y="1174105"/>
            <a:chExt cx="8000623" cy="4549629"/>
          </a:xfrm>
        </p:grpSpPr>
        <p:graphicFrame>
          <p:nvGraphicFramePr>
            <p:cNvPr id="69638" name="Chart 7"/>
            <p:cNvGraphicFramePr>
              <a:graphicFrameLocks/>
            </p:cNvGraphicFramePr>
            <p:nvPr/>
          </p:nvGraphicFramePr>
          <p:xfrm>
            <a:off x="940080" y="1174105"/>
            <a:ext cx="7605063" cy="4054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Worksheet" r:id="rId4" imgW="7019812" imgH="3743439" progId="Excel.Sheet.8">
                    <p:embed/>
                  </p:oleObj>
                </mc:Choice>
                <mc:Fallback>
                  <p:oleObj name="Worksheet" r:id="rId4" imgW="7019812" imgH="3743439" progId="Excel.Sheet.8">
                    <p:embed/>
                    <p:pic>
                      <p:nvPicPr>
                        <p:cNvPr id="69638" name="Char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080" y="1174105"/>
                          <a:ext cx="7605063" cy="4054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/>
            <p:cNvCxnSpPr/>
            <p:nvPr/>
          </p:nvCxnSpPr>
          <p:spPr>
            <a:xfrm>
              <a:off x="1454307" y="4855999"/>
              <a:ext cx="65576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40" name="TextBox 9"/>
            <p:cNvSpPr txBox="1">
              <a:spLocks noChangeArrowheads="1"/>
            </p:cNvSpPr>
            <p:nvPr/>
          </p:nvSpPr>
          <p:spPr bwMode="auto">
            <a:xfrm rot="-5400000">
              <a:off x="-825368" y="3014765"/>
              <a:ext cx="3073202" cy="3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rgbClr val="000000"/>
                  </a:solidFill>
                </a:rPr>
                <a:t>Частота нефротоксичности </a:t>
              </a:r>
              <a:r>
                <a:rPr lang="en-GB" sz="1400" b="1">
                  <a:solidFill>
                    <a:srgbClr val="000000"/>
                  </a:solidFill>
                </a:rPr>
                <a:t>%</a:t>
              </a:r>
            </a:p>
          </p:txBody>
        </p:sp>
        <p:sp>
          <p:nvSpPr>
            <p:cNvPr id="69641" name="TextBox 10"/>
            <p:cNvSpPr txBox="1">
              <a:spLocks noChangeArrowheads="1"/>
            </p:cNvSpPr>
            <p:nvPr/>
          </p:nvSpPr>
          <p:spPr bwMode="auto">
            <a:xfrm>
              <a:off x="2638305" y="5296525"/>
              <a:ext cx="4534661" cy="42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latin typeface="Georgia" pitchFamily="18" charset="0"/>
                </a:rPr>
                <a:t>Остаточный уровень </a:t>
              </a:r>
              <a:r>
                <a:rPr lang="ru-RU" sz="1600" dirty="0" err="1">
                  <a:solidFill>
                    <a:srgbClr val="000000"/>
                  </a:solidFill>
                  <a:latin typeface="Georgia" pitchFamily="18" charset="0"/>
                </a:rPr>
                <a:t>ванкомицина</a:t>
              </a:r>
              <a:r>
                <a:rPr lang="ru-RU" sz="1600" dirty="0">
                  <a:solidFill>
                    <a:srgbClr val="000000"/>
                  </a:solidFill>
                  <a:latin typeface="Georgia" pitchFamily="18" charset="0"/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  <a:latin typeface="Georgia" pitchFamily="18" charset="0"/>
                </a:rPr>
                <a:t>(</a:t>
              </a:r>
              <a:r>
                <a:rPr lang="ru-RU" sz="1600" dirty="0">
                  <a:solidFill>
                    <a:srgbClr val="000000"/>
                  </a:solidFill>
                  <a:latin typeface="Georgia" pitchFamily="18" charset="0"/>
                </a:rPr>
                <a:t>мг/л</a:t>
              </a:r>
              <a:r>
                <a:rPr lang="en-GB" sz="1600" dirty="0">
                  <a:solidFill>
                    <a:srgbClr val="000000"/>
                  </a:solidFill>
                  <a:latin typeface="Georgia" pitchFamily="18" charset="0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8854" y="4855999"/>
              <a:ext cx="593339" cy="3786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62">
                  <a:solidFill>
                    <a:prstClr val="black"/>
                  </a:solidFill>
                </a:rPr>
                <a:t>&lt;10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92299" y="4855999"/>
              <a:ext cx="840994" cy="3786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62">
                  <a:solidFill>
                    <a:prstClr val="black"/>
                  </a:solidFill>
                </a:rPr>
                <a:t>10</a:t>
              </a:r>
              <a:r>
                <a:rPr lang="en-GB" sz="1662">
                  <a:solidFill>
                    <a:prstClr val="black"/>
                  </a:solidFill>
                  <a:sym typeface="Symbol" panose="05050102010706020507" pitchFamily="18" charset="2"/>
                </a:rPr>
                <a:t>15</a:t>
              </a:r>
              <a:endParaRPr lang="en-GB" sz="1662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29572" y="4855999"/>
              <a:ext cx="840994" cy="3786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62">
                  <a:solidFill>
                    <a:prstClr val="black"/>
                  </a:solidFill>
                </a:rPr>
                <a:t>15</a:t>
              </a:r>
              <a:r>
                <a:rPr lang="en-GB" sz="1662">
                  <a:solidFill>
                    <a:prstClr val="black"/>
                  </a:solidFill>
                  <a:sym typeface="Symbol" panose="05050102010706020507" pitchFamily="18" charset="2"/>
                </a:rPr>
                <a:t>20</a:t>
              </a:r>
              <a:endParaRPr lang="en-GB" sz="1662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913" y="4855999"/>
              <a:ext cx="593339" cy="3786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62">
                  <a:solidFill>
                    <a:prstClr val="black"/>
                  </a:solidFill>
                </a:rPr>
                <a:t>&gt;20</a:t>
              </a:r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821F89-51E6-4408-B202-D9058996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35914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12776"/>
            <a:ext cx="4786346" cy="351642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0659" name="Заголовок 1"/>
          <p:cNvSpPr txBox="1">
            <a:spLocks/>
          </p:cNvSpPr>
          <p:nvPr/>
        </p:nvSpPr>
        <p:spPr bwMode="auto">
          <a:xfrm>
            <a:off x="214313" y="69850"/>
            <a:ext cx="85725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 2014 г. опубликован крупный мета-анализ эффективности и безопасности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Линезолида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Ванкомицина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в лечении ИКМТ </a:t>
            </a:r>
          </a:p>
        </p:txBody>
      </p:sp>
      <p:sp>
        <p:nvSpPr>
          <p:cNvPr id="70660" name="Rectangle 7"/>
          <p:cNvSpPr txBox="1">
            <a:spLocks noChangeArrowheads="1"/>
          </p:cNvSpPr>
          <p:nvPr/>
        </p:nvSpPr>
        <p:spPr bwMode="auto">
          <a:xfrm>
            <a:off x="2503488" y="6357938"/>
            <a:ext cx="471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Yue J et al. Evid Based Child Health 2014;9:1:103</a:t>
            </a:r>
            <a:r>
              <a:rPr lang="en-GB" sz="1400">
                <a:solidFill>
                  <a:srgbClr val="000000"/>
                </a:solidFill>
                <a:latin typeface="Georgia" pitchFamily="18" charset="0"/>
                <a:cs typeface="Arial" pitchFamily="34" charset="0"/>
                <a:sym typeface="Symbol" pitchFamily="18" charset="2"/>
              </a:rPr>
              <a:t>166</a:t>
            </a:r>
            <a:r>
              <a:rPr lang="en-GB" sz="140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. </a:t>
            </a:r>
          </a:p>
        </p:txBody>
      </p:sp>
      <p:sp>
        <p:nvSpPr>
          <p:cNvPr id="70661" name="TextBox 2"/>
          <p:cNvSpPr txBox="1">
            <a:spLocks noChangeArrowheads="1"/>
          </p:cNvSpPr>
          <p:nvPr/>
        </p:nvSpPr>
        <p:spPr bwMode="auto">
          <a:xfrm>
            <a:off x="5451475" y="1803400"/>
            <a:ext cx="348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Georgia" pitchFamily="18" charset="0"/>
              </a:rPr>
              <a:t>Включены 9 рандомизированных </a:t>
            </a:r>
          </a:p>
          <a:p>
            <a:r>
              <a:rPr lang="ru-RU" sz="1600">
                <a:solidFill>
                  <a:srgbClr val="000000"/>
                </a:solidFill>
                <a:latin typeface="Georgia" pitchFamily="18" charset="0"/>
              </a:rPr>
              <a:t>клинических исследований</a:t>
            </a:r>
          </a:p>
          <a:p>
            <a:r>
              <a:rPr lang="ru-RU" sz="1600">
                <a:solidFill>
                  <a:srgbClr val="000000"/>
                </a:solidFill>
                <a:latin typeface="Georgia" pitchFamily="18" charset="0"/>
              </a:rPr>
              <a:t>3144 пациента</a:t>
            </a: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323528" y="5229200"/>
            <a:ext cx="837279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Georgia" pitchFamily="18" charset="0"/>
              </a:rPr>
              <a:t>Вывод авторов</a:t>
            </a:r>
            <a:r>
              <a:rPr lang="en-GB" sz="1800" dirty="0">
                <a:solidFill>
                  <a:srgbClr val="000000"/>
                </a:solidFill>
                <a:latin typeface="Georgia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</a:rPr>
              <a:t>Л</a:t>
            </a:r>
            <a:r>
              <a:rPr lang="ru-RU" sz="1800" dirty="0" err="1">
                <a:solidFill>
                  <a:srgbClr val="000000"/>
                </a:solidFill>
                <a:latin typeface="Georgia" pitchFamily="18" charset="0"/>
              </a:rPr>
              <a:t>инезолид</a:t>
            </a:r>
            <a:r>
              <a:rPr lang="ru-RU" sz="1800" dirty="0">
                <a:solidFill>
                  <a:srgbClr val="000000"/>
                </a:solidFill>
                <a:latin typeface="Georgia" pitchFamily="18" charset="0"/>
              </a:rPr>
              <a:t> кажется более эффективным, чем </a:t>
            </a:r>
            <a:r>
              <a:rPr lang="ru-RU" dirty="0" err="1">
                <a:solidFill>
                  <a:srgbClr val="000000"/>
                </a:solidFill>
                <a:latin typeface="Georgia" pitchFamily="18" charset="0"/>
              </a:rPr>
              <a:t>В</a:t>
            </a:r>
            <a:r>
              <a:rPr lang="ru-RU" sz="1800" dirty="0" err="1">
                <a:solidFill>
                  <a:srgbClr val="000000"/>
                </a:solidFill>
                <a:latin typeface="Georgia" pitchFamily="18" charset="0"/>
              </a:rPr>
              <a:t>анкомицин</a:t>
            </a:r>
            <a:r>
              <a:rPr lang="ru-RU" sz="1800" dirty="0">
                <a:solidFill>
                  <a:srgbClr val="000000"/>
                </a:solidFill>
                <a:latin typeface="Georgia" pitchFamily="18" charset="0"/>
              </a:rPr>
              <a:t> в лечении инфекций кожи и мягких тканей (ИКМТ), включая инфекции, вызванные </a:t>
            </a:r>
            <a:r>
              <a:rPr lang="en-US" sz="1800" dirty="0">
                <a:solidFill>
                  <a:srgbClr val="000000"/>
                </a:solidFill>
                <a:latin typeface="Georgia" pitchFamily="18" charset="0"/>
              </a:rPr>
              <a:t>MRSA </a:t>
            </a:r>
            <a:endParaRPr lang="ru-RU" sz="1800" dirty="0">
              <a:solidFill>
                <a:srgbClr val="000000"/>
              </a:solidFill>
              <a:latin typeface="Georgia" pitchFamily="18" charset="0"/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en-GB" sz="1200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9A2037A-2DEE-4565-8F79-508B1260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2126" y="6545362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88E54-6EAB-4682-80B0-47C69D06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64" y="-76250"/>
            <a:ext cx="8229600" cy="1143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Дисклеймер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3C5C7E-A701-4D8F-A9C3-AFD2DC20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143EF11-B1B3-4EC9-AB47-5A7D1BA09655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Информация предоставлена в качестве информационной и образовательной поддержки врачей. Мнения, высказанные на слайдах и в выступлении, отражают точку зрения докладчиков, которая не обязательно отражает точку зрения компании MSD (</a:t>
            </a:r>
            <a:r>
              <a:rPr lang="ru-RU" altLang="ru-RU" sz="1600" dirty="0" err="1">
                <a:latin typeface="Arial" panose="020B0604020202020204" pitchFamily="34" charset="0"/>
              </a:rPr>
              <a:t>Merck</a:t>
            </a:r>
            <a:r>
              <a:rPr lang="ru-RU" altLang="ru-RU" sz="1600" dirty="0">
                <a:latin typeface="Arial" panose="020B0604020202020204" pitchFamily="34" charset="0"/>
              </a:rPr>
              <a:t> &amp; </a:t>
            </a:r>
            <a:r>
              <a:rPr lang="ru-RU" altLang="ru-RU" sz="1600" dirty="0" err="1">
                <a:latin typeface="Arial" panose="020B0604020202020204" pitchFamily="34" charset="0"/>
              </a:rPr>
              <a:t>Co</a:t>
            </a:r>
            <a:r>
              <a:rPr lang="ru-RU" altLang="ru-RU" sz="1600" dirty="0">
                <a:latin typeface="Arial" panose="020B0604020202020204" pitchFamily="34" charset="0"/>
              </a:rPr>
              <a:t>., </a:t>
            </a:r>
            <a:r>
              <a:rPr lang="ru-RU" altLang="ru-RU" sz="1600" dirty="0" err="1">
                <a:latin typeface="Arial" panose="020B0604020202020204" pitchFamily="34" charset="0"/>
              </a:rPr>
              <a:t>Inc</a:t>
            </a:r>
            <a:r>
              <a:rPr lang="ru-RU" altLang="ru-RU" sz="1600" dirty="0">
                <a:latin typeface="Arial" panose="020B0604020202020204" pitchFamily="34" charset="0"/>
              </a:rPr>
              <a:t>., </a:t>
            </a:r>
            <a:r>
              <a:rPr lang="ru-RU" altLang="ru-RU" sz="1600" dirty="0" err="1">
                <a:latin typeface="Arial" panose="020B0604020202020204" pitchFamily="34" charset="0"/>
              </a:rPr>
              <a:t>Кенилворс</a:t>
            </a:r>
            <a:r>
              <a:rPr lang="ru-RU" altLang="ru-RU" sz="1600" dirty="0">
                <a:latin typeface="Arial" panose="020B0604020202020204" pitchFamily="34" charset="0"/>
              </a:rPr>
              <a:t>, Нью-Джерси, США) • MSD не рекомендует применять свои препараты способами, отличными от описанных в инструкции по применению.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В связи с различиями в требованиях регулирующих инстанций в разных странах, зарегистрированные показания и способы применения препаратов, </a:t>
            </a:r>
            <a:r>
              <a:rPr lang="ru-RU" altLang="ru-RU" sz="1600" dirty="0" err="1">
                <a:latin typeface="Arial" panose="020B0604020202020204" pitchFamily="34" charset="0"/>
              </a:rPr>
              <a:t>упоминающихся</a:t>
            </a:r>
            <a:r>
              <a:rPr lang="ru-RU" altLang="ru-RU" sz="1600" dirty="0">
                <a:latin typeface="Arial" panose="020B0604020202020204" pitchFamily="34" charset="0"/>
              </a:rPr>
              <a:t> в данной презентации, могут различаться.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Перед назначением любых препаратов, пожалуйста, ознакомьтесь с локальными инструкциями по медицинскому применению, предоставляемыми компаниями-производителями.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Полные инструкции по медицинскому применению доступны по запросу.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9407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72008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Достоверно чаще наступало клиническое излечение при использовании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Линезолида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vs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Ванкомицин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при лечении ИКМТ, вызванных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MRSA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556792"/>
            <a:ext cx="86693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7"/>
          <p:cNvSpPr txBox="1">
            <a:spLocks noChangeArrowheads="1"/>
          </p:cNvSpPr>
          <p:nvPr/>
        </p:nvSpPr>
        <p:spPr bwMode="auto">
          <a:xfrm>
            <a:off x="2357438" y="6357938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Yue J et al. Evid Based Child Health 2014;9:1:103</a:t>
            </a:r>
            <a:r>
              <a:rPr lang="en-GB" sz="1400">
                <a:solidFill>
                  <a:srgbClr val="000000"/>
                </a:solidFill>
                <a:latin typeface="Georgia" pitchFamily="18" charset="0"/>
                <a:cs typeface="Arial" pitchFamily="34" charset="0"/>
                <a:sym typeface="Symbol" pitchFamily="18" charset="2"/>
              </a:rPr>
              <a:t>166</a:t>
            </a:r>
            <a:r>
              <a:rPr lang="en-GB" sz="140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.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5DD8C53-5C15-4292-A39F-DAEED3F9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36355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 txBox="1">
            <a:spLocks/>
          </p:cNvSpPr>
          <p:nvPr/>
        </p:nvSpPr>
        <p:spPr bwMode="auto">
          <a:xfrm>
            <a:off x="611560" y="692696"/>
            <a:ext cx="816731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Достоверно чаще наступало микробиологическое излечение при лечении ИКМТ, вызванных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MRSA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Линезолидом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vs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Ванкомицином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772816"/>
            <a:ext cx="8480425" cy="415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7"/>
          <p:cNvSpPr txBox="1">
            <a:spLocks noChangeArrowheads="1"/>
          </p:cNvSpPr>
          <p:nvPr/>
        </p:nvSpPr>
        <p:spPr bwMode="auto">
          <a:xfrm>
            <a:off x="2503488" y="6215063"/>
            <a:ext cx="478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 err="1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Yue</a:t>
            </a:r>
            <a:r>
              <a: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J et al. </a:t>
            </a:r>
            <a:r>
              <a:rPr lang="en-GB" sz="1400" dirty="0" err="1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Evid</a:t>
            </a:r>
            <a:r>
              <a: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Based Child Health 2014;9:1:103</a:t>
            </a:r>
            <a:r>
              <a: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  <a:sym typeface="Symbol" pitchFamily="18" charset="2"/>
              </a:rPr>
              <a:t>166</a:t>
            </a:r>
            <a:r>
              <a:rPr lang="en-GB" sz="14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36180A1-31A2-4BAD-B164-5D3CA7DD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23528" y="214313"/>
            <a:ext cx="8820472" cy="107156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Эффективность двух наиболее часто применяемых антибиотиков у пациентов с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оИККС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вызванных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MRSA</a:t>
            </a:r>
            <a:endParaRPr lang="en-GB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3731" name="TextBox 11"/>
          <p:cNvSpPr txBox="1">
            <a:spLocks noChangeArrowheads="1"/>
          </p:cNvSpPr>
          <p:nvPr/>
        </p:nvSpPr>
        <p:spPr bwMode="auto">
          <a:xfrm>
            <a:off x="2749550" y="6114802"/>
            <a:ext cx="4557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en-US" sz="14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Itani KMF, et al. Clin Therap 2012;34(8):1667‒73.</a:t>
            </a:r>
          </a:p>
        </p:txBody>
      </p:sp>
      <p:graphicFrame>
        <p:nvGraphicFramePr>
          <p:cNvPr id="7373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647975"/>
              </p:ext>
            </p:extLst>
          </p:nvPr>
        </p:nvGraphicFramePr>
        <p:xfrm>
          <a:off x="1693863" y="1052736"/>
          <a:ext cx="5873750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Worksheet" r:id="rId4" imgW="5874887" imgH="4084355" progId="Excel.Sheet.8">
                  <p:embed/>
                </p:oleObj>
              </mc:Choice>
              <mc:Fallback>
                <p:oleObj name="Worksheet" r:id="rId4" imgW="5874887" imgH="4084355" progId="Excel.Sheet.8">
                  <p:embed/>
                  <p:pic>
                    <p:nvPicPr>
                      <p:cNvPr id="73732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1052736"/>
                        <a:ext cx="5873750" cy="408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60329" y="3885313"/>
            <a:ext cx="648072" cy="29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92" dirty="0">
                <a:solidFill>
                  <a:schemeClr val="bg1"/>
                </a:solidFill>
              </a:rPr>
              <a:t>91/91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8401" y="3876922"/>
            <a:ext cx="650875" cy="29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92" dirty="0">
                <a:solidFill>
                  <a:prstClr val="white"/>
                </a:solidFill>
              </a:rPr>
              <a:t>7</a:t>
            </a:r>
            <a:r>
              <a:rPr lang="ru-RU" sz="1292" dirty="0">
                <a:solidFill>
                  <a:prstClr val="white"/>
                </a:solidFill>
              </a:rPr>
              <a:t>7</a:t>
            </a:r>
            <a:r>
              <a:rPr lang="en-GB" sz="1292" dirty="0">
                <a:solidFill>
                  <a:prstClr val="white"/>
                </a:solidFill>
              </a:rPr>
              <a:t>/90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73" y="3924281"/>
            <a:ext cx="792584" cy="29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92" dirty="0">
                <a:solidFill>
                  <a:prstClr val="white"/>
                </a:solidFill>
              </a:rPr>
              <a:t>85/91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2290" y="3922874"/>
            <a:ext cx="647923" cy="29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92" dirty="0">
                <a:solidFill>
                  <a:prstClr val="white"/>
                </a:solidFill>
              </a:rPr>
              <a:t>74/92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 rot="-5400000">
            <a:off x="7938" y="2895600"/>
            <a:ext cx="3019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</a:rPr>
              <a:t>Клинический успех </a:t>
            </a:r>
            <a:r>
              <a:rPr lang="en-GB" sz="1400">
                <a:solidFill>
                  <a:srgbClr val="000000"/>
                </a:solidFill>
              </a:rPr>
              <a:t>(% </a:t>
            </a:r>
            <a:r>
              <a:rPr lang="ru-RU" sz="1400">
                <a:solidFill>
                  <a:srgbClr val="000000"/>
                </a:solidFill>
              </a:rPr>
              <a:t>пациентов</a:t>
            </a:r>
            <a:r>
              <a:rPr lang="en-GB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085184"/>
            <a:ext cx="856895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По итогам открытого сравнительного исследования, у пациентов, получавших  </a:t>
            </a:r>
            <a:r>
              <a:rPr lang="ru-RU" dirty="0" err="1">
                <a:solidFill>
                  <a:prstClr val="black"/>
                </a:solidFill>
                <a:latin typeface="Georgia" pitchFamily="18" charset="0"/>
              </a:rPr>
              <a:t>Линезолид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, частота клинического выздоровления была выше, чем у пациентов, получавших </a:t>
            </a:r>
            <a:r>
              <a:rPr lang="ru-RU" dirty="0" err="1">
                <a:solidFill>
                  <a:prstClr val="black"/>
                </a:solidFill>
                <a:latin typeface="Georgia" pitchFamily="18" charset="0"/>
              </a:rPr>
              <a:t>Ванкомицин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: ОШ 4.0 (ДИ 95% 1.3 -12.0 р=0,01)</a:t>
            </a:r>
          </a:p>
        </p:txBody>
      </p:sp>
      <p:sp>
        <p:nvSpPr>
          <p:cNvPr id="73741" name="Rectangle 2"/>
          <p:cNvSpPr>
            <a:spLocks noChangeArrowheads="1"/>
          </p:cNvSpPr>
          <p:nvPr/>
        </p:nvSpPr>
        <p:spPr bwMode="auto">
          <a:xfrm>
            <a:off x="774774" y="971436"/>
            <a:ext cx="761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Открытое сравнительное исследование</a:t>
            </a:r>
            <a:endParaRPr lang="en-US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EF04CA9-B47E-4610-9380-1090E382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6552" y="6513061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681CAA-1AAF-4CCD-925F-C591F355C67C}"/>
              </a:ext>
            </a:extLst>
          </p:cNvPr>
          <p:cNvSpPr/>
          <p:nvPr/>
        </p:nvSpPr>
        <p:spPr>
          <a:xfrm>
            <a:off x="4596311" y="4658980"/>
            <a:ext cx="360040" cy="360040"/>
          </a:xfrm>
          <a:prstGeom prst="rect">
            <a:avLst/>
          </a:prstGeom>
          <a:solidFill>
            <a:srgbClr val="264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64B19F6-C071-43B3-A62F-ECE7D980A5CF}"/>
              </a:ext>
            </a:extLst>
          </p:cNvPr>
          <p:cNvSpPr/>
          <p:nvPr/>
        </p:nvSpPr>
        <p:spPr>
          <a:xfrm>
            <a:off x="2771800" y="4653136"/>
            <a:ext cx="360040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90" name="Title 1"/>
          <p:cNvSpPr>
            <a:spLocks noGrp="1"/>
          </p:cNvSpPr>
          <p:nvPr>
            <p:ph type="title"/>
          </p:nvPr>
        </p:nvSpPr>
        <p:spPr>
          <a:xfrm>
            <a:off x="131376" y="140653"/>
            <a:ext cx="8748464" cy="863947"/>
          </a:xfrm>
        </p:spPr>
        <p:txBody>
          <a:bodyPr>
            <a:noAutofit/>
          </a:bodyPr>
          <a:lstStyle/>
          <a:p>
            <a:pPr defTabSz="842963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Предостережения в отношении безопасности  при назначении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Линезолида</a:t>
            </a:r>
            <a:r>
              <a:rPr lang="ru-RU" sz="2800" b="1" baseline="30000" dirty="0" err="1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92" y="558800"/>
            <a:ext cx="4605848" cy="5455919"/>
          </a:xfrm>
        </p:spPr>
        <p:txBody>
          <a:bodyPr>
            <a:noAutofit/>
          </a:bodyPr>
          <a:lstStyle/>
          <a:p>
            <a:pPr marL="422041" lvl="1" indent="0">
              <a:spcBef>
                <a:spcPts val="554"/>
              </a:spcBef>
              <a:spcAft>
                <a:spcPts val="277"/>
              </a:spcAft>
              <a:buFont typeface="Georgia" pitchFamily="18" charset="0"/>
              <a:buNone/>
              <a:defRPr/>
            </a:pPr>
            <a:endParaRPr lang="ru-RU" sz="1200" baseline="30000" dirty="0"/>
          </a:p>
          <a:p>
            <a:pPr marL="0" lvl="1" indent="0">
              <a:spcBef>
                <a:spcPts val="554"/>
              </a:spcBef>
              <a:spcAft>
                <a:spcPts val="277"/>
              </a:spcAft>
              <a:buFont typeface="Georgia" pitchFamily="18" charset="0"/>
              <a:buNone/>
              <a:defRPr/>
            </a:pPr>
            <a:r>
              <a:rPr lang="ru-RU" sz="1800" b="1" dirty="0" err="1">
                <a:latin typeface="Georgia" pitchFamily="18" charset="0"/>
              </a:rPr>
              <a:t>Миелосупрессия</a:t>
            </a:r>
            <a:r>
              <a:rPr lang="en-US" sz="1800" b="1" dirty="0">
                <a:latin typeface="Georgia" pitchFamily="18" charset="0"/>
              </a:rPr>
              <a:t> </a:t>
            </a: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itchFamily="18" charset="0"/>
              </a:rPr>
              <a:t>Мониторинг общего анализа крови;</a:t>
            </a:r>
            <a:endParaRPr lang="en-US" dirty="0">
              <a:latin typeface="Georgia" pitchFamily="18" charset="0"/>
            </a:endParaRPr>
          </a:p>
          <a:p>
            <a:pPr marL="0" lvl="1" indent="0">
              <a:spcBef>
                <a:spcPts val="554"/>
              </a:spcBef>
              <a:spcAft>
                <a:spcPts val="277"/>
              </a:spcAft>
              <a:buFont typeface="Georgia" pitchFamily="18" charset="0"/>
              <a:buNone/>
              <a:defRPr/>
            </a:pPr>
            <a:r>
              <a:rPr lang="ru-RU" sz="1800" b="1" dirty="0" err="1">
                <a:latin typeface="Georgia" pitchFamily="18" charset="0"/>
              </a:rPr>
              <a:t>Лактоацидоз</a:t>
            </a:r>
            <a:endParaRPr lang="en-US" sz="1800" b="1" dirty="0">
              <a:latin typeface="Georgia" pitchFamily="18" charset="0"/>
            </a:endParaRP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itchFamily="18" charset="0"/>
              </a:rPr>
              <a:t>Мониторинг при рецидивирующей тошноте/ рвоте, ацидозе неизвестной этиологии или низким уровнем бикарбонатов</a:t>
            </a:r>
            <a:endParaRPr lang="en-GB" dirty="0">
              <a:latin typeface="Georgia" pitchFamily="18" charset="0"/>
            </a:endParaRPr>
          </a:p>
          <a:p>
            <a:pPr marL="0" lvl="1" indent="0">
              <a:spcBef>
                <a:spcPts val="554"/>
              </a:spcBef>
              <a:spcAft>
                <a:spcPts val="277"/>
              </a:spcAft>
              <a:buFont typeface="Georgia" pitchFamily="18" charset="0"/>
              <a:buNone/>
              <a:tabLst>
                <a:tab pos="0" algn="l"/>
              </a:tabLst>
              <a:defRPr/>
            </a:pPr>
            <a:r>
              <a:rPr lang="ru-RU" sz="1800" b="1" dirty="0" err="1">
                <a:latin typeface="Georgia" pitchFamily="18" charset="0"/>
              </a:rPr>
              <a:t>Серотониновый</a:t>
            </a:r>
            <a:r>
              <a:rPr lang="ru-RU" sz="1800" b="1" dirty="0">
                <a:latin typeface="Georgia" pitchFamily="18" charset="0"/>
              </a:rPr>
              <a:t> синдром</a:t>
            </a:r>
            <a:endParaRPr lang="en-GB" sz="1800" b="1" dirty="0">
              <a:latin typeface="Georgia" pitchFamily="18" charset="0"/>
            </a:endParaRP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itchFamily="18" charset="0"/>
              </a:rPr>
              <a:t>На фоне сопутствующей терапии </a:t>
            </a:r>
            <a:r>
              <a:rPr lang="ru-RU" dirty="0" err="1">
                <a:latin typeface="Georgia" pitchFamily="18" charset="0"/>
              </a:rPr>
              <a:t>серотонинергическими</a:t>
            </a:r>
            <a:r>
              <a:rPr lang="ru-RU" dirty="0">
                <a:latin typeface="Georgia" pitchFamily="18" charset="0"/>
              </a:rPr>
              <a:t> препаратами </a:t>
            </a:r>
            <a:r>
              <a:rPr lang="en-GB" dirty="0">
                <a:latin typeface="Georgia" pitchFamily="18" charset="0"/>
              </a:rPr>
              <a:t> (</a:t>
            </a:r>
            <a:r>
              <a:rPr lang="ru-RU" dirty="0">
                <a:latin typeface="Georgia" pitchFamily="18" charset="0"/>
              </a:rPr>
              <a:t>например, </a:t>
            </a:r>
            <a:r>
              <a:rPr lang="ru-RU" dirty="0" err="1">
                <a:latin typeface="Georgia" pitchFamily="18" charset="0"/>
              </a:rPr>
              <a:t>СИОЗС</a:t>
            </a:r>
            <a:r>
              <a:rPr lang="ru-RU" dirty="0">
                <a:latin typeface="Georgia" pitchFamily="18" charset="0"/>
              </a:rPr>
              <a:t>*, </a:t>
            </a:r>
            <a:r>
              <a:rPr lang="ru-RU" dirty="0" err="1">
                <a:latin typeface="Georgia" pitchFamily="18" charset="0"/>
              </a:rPr>
              <a:t>ТЦА</a:t>
            </a:r>
            <a:r>
              <a:rPr lang="ru-RU" dirty="0">
                <a:latin typeface="Georgia" pitchFamily="18" charset="0"/>
              </a:rPr>
              <a:t>**, </a:t>
            </a:r>
            <a:r>
              <a:rPr lang="ru-RU" dirty="0" err="1">
                <a:latin typeface="Georgia" pitchFamily="18" charset="0"/>
              </a:rPr>
              <a:t>триптаны</a:t>
            </a:r>
            <a:r>
              <a:rPr lang="ru-RU" dirty="0">
                <a:latin typeface="Georgia" pitchFamily="18" charset="0"/>
              </a:rPr>
              <a:t>)</a:t>
            </a:r>
          </a:p>
          <a:p>
            <a:pPr marL="0" lvl="2" indent="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None/>
              <a:defRPr/>
            </a:pPr>
            <a:r>
              <a:rPr lang="ru-RU" sz="1800" b="1" dirty="0">
                <a:latin typeface="Georgia" pitchFamily="18" charset="0"/>
              </a:rPr>
              <a:t>Ухудшение зрительной функции***</a:t>
            </a:r>
            <a:endParaRPr lang="en-GB" sz="1800" b="1" dirty="0">
              <a:latin typeface="Georgia" pitchFamily="18" charset="0"/>
            </a:endParaRP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anose="02040502050405020303" pitchFamily="18" charset="0"/>
              </a:rPr>
              <a:t>Экстренная консультация офтальмолога при наличии симптомов;</a:t>
            </a: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anose="02040502050405020303" pitchFamily="18" charset="0"/>
              </a:rPr>
              <a:t>Мониторинг зрительной функции при длительном применении (более 3-х месяцев) + при наличии симптомов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Font typeface="Georgia" pitchFamily="18" charset="0"/>
              <a:buNone/>
              <a:defRPr/>
            </a:pPr>
            <a:endParaRPr lang="en-GB" sz="11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</p:nvPr>
        </p:nvGraphicFramePr>
        <p:xfrm>
          <a:off x="4570413" y="1504950"/>
          <a:ext cx="4148137" cy="41179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918">
                <a:tc gridSpan="3">
                  <a:txBody>
                    <a:bodyPr/>
                    <a:lstStyle/>
                    <a:p>
                      <a:pPr algn="l"/>
                      <a:r>
                        <a:rPr lang="ru-RU" sz="1200" baseline="0" dirty="0">
                          <a:latin typeface="Georgia" pitchFamily="18" charset="0"/>
                        </a:rPr>
                        <a:t>Нежелательные явления, возникшие во время лечения у</a:t>
                      </a:r>
                      <a:r>
                        <a:rPr lang="en-US" sz="1200" baseline="0" dirty="0">
                          <a:latin typeface="Georgia" pitchFamily="18" charset="0"/>
                        </a:rPr>
                        <a:t> &gt;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2</a:t>
                      </a:r>
                      <a:r>
                        <a:rPr lang="en-US" sz="1200" baseline="0" dirty="0">
                          <a:latin typeface="Georgia" pitchFamily="18" charset="0"/>
                        </a:rPr>
                        <a:t>% 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взрослых пациентов, по результатам клинических исследований с использованием препаратов сравнения </a:t>
                      </a:r>
                      <a:r>
                        <a:rPr lang="en-US" sz="1200" baseline="30000" dirty="0">
                          <a:latin typeface="Georgia" pitchFamily="18" charset="0"/>
                        </a:rPr>
                        <a:t>1</a:t>
                      </a:r>
                    </a:p>
                  </a:txBody>
                  <a:tcPr marL="68595" marR="68595" marT="42199" marB="42199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03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Georgia" pitchFamily="18" charset="0"/>
                        </a:rPr>
                        <a:t>Нежелательное явление</a:t>
                      </a:r>
                      <a:endParaRPr lang="en-US" sz="1200" b="1" dirty="0">
                        <a:latin typeface="Georgia" pitchFamily="18" charset="0"/>
                      </a:endParaRPr>
                    </a:p>
                  </a:txBody>
                  <a:tcPr marL="68595" marR="68595" marT="42199" marB="42199" anchor="b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Georgia" pitchFamily="18" charset="0"/>
                        </a:rPr>
                        <a:t>Линезолид</a:t>
                      </a:r>
                      <a:r>
                        <a:rPr lang="en-US" sz="1200" b="1" dirty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dirty="0">
                          <a:latin typeface="Georgia" pitchFamily="18" charset="0"/>
                        </a:rPr>
                        <a:t>600 </a:t>
                      </a:r>
                      <a:r>
                        <a:rPr lang="ru-RU" sz="1200" b="1" dirty="0">
                          <a:latin typeface="Georgia" pitchFamily="18" charset="0"/>
                        </a:rPr>
                        <a:t>мг</a:t>
                      </a:r>
                      <a:r>
                        <a:rPr lang="en-US" sz="1200" b="1" dirty="0">
                          <a:latin typeface="Georgia" pitchFamily="18" charset="0"/>
                        </a:rPr>
                        <a:t> </a:t>
                      </a:r>
                      <a:r>
                        <a:rPr lang="ru-RU" sz="1200" b="1" dirty="0">
                          <a:latin typeface="Georgia" pitchFamily="18" charset="0"/>
                        </a:rPr>
                        <a:t>каждые </a:t>
                      </a:r>
                      <a:r>
                        <a:rPr lang="en-US" sz="1200" b="1" dirty="0">
                          <a:latin typeface="Georgia" pitchFamily="18" charset="0"/>
                        </a:rPr>
                        <a:t>12</a:t>
                      </a:r>
                      <a:r>
                        <a:rPr lang="ru-RU" sz="1200" b="1" u="none" baseline="0" dirty="0">
                          <a:latin typeface="Georgia" pitchFamily="18" charset="0"/>
                        </a:rPr>
                        <a:t> ч</a:t>
                      </a:r>
                      <a:endParaRPr lang="en-US" sz="1200" b="1" u="none" dirty="0">
                        <a:latin typeface="Georgia" pitchFamily="18" charset="0"/>
                      </a:endParaRPr>
                    </a:p>
                  </a:txBody>
                  <a:tcPr marL="68595" marR="68595" marT="42199" marB="42199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atin typeface="Georgia" pitchFamily="18" charset="0"/>
                        </a:rPr>
                        <a:t>Препараты сравнения</a:t>
                      </a:r>
                      <a:r>
                        <a:rPr lang="en-US" sz="1200" b="1" baseline="30000" dirty="0">
                          <a:latin typeface="Georgia" pitchFamily="18" charset="0"/>
                        </a:rPr>
                        <a:t>*</a:t>
                      </a:r>
                    </a:p>
                  </a:txBody>
                  <a:tcPr marL="68595" marR="68595" marT="42199" marB="42199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>
                          <a:latin typeface="Georgia" pitchFamily="18" charset="0"/>
                        </a:rPr>
                        <a:t>Головная боль</a:t>
                      </a:r>
                      <a:endParaRPr lang="en-US" sz="120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5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7%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eorgia" pitchFamily="18" charset="0"/>
                        </a:rPr>
                        <a:t>4</a:t>
                      </a:r>
                      <a:r>
                        <a:rPr lang="ru-RU" sz="1200">
                          <a:latin typeface="Georgia" pitchFamily="18" charset="0"/>
                        </a:rPr>
                        <a:t>,</a:t>
                      </a:r>
                      <a:r>
                        <a:rPr lang="en-US" sz="1200">
                          <a:latin typeface="Georgia" pitchFamily="18" charset="0"/>
                        </a:rPr>
                        <a:t>4%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itchFamily="18" charset="0"/>
                        </a:rPr>
                        <a:t>Диарея</a:t>
                      </a:r>
                      <a:endParaRPr lang="en-US" sz="1200" dirty="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8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3%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eorgia" pitchFamily="18" charset="0"/>
                        </a:rPr>
                        <a:t>6</a:t>
                      </a:r>
                      <a:r>
                        <a:rPr lang="ru-RU" sz="1200">
                          <a:latin typeface="Georgia" pitchFamily="18" charset="0"/>
                        </a:rPr>
                        <a:t>,</a:t>
                      </a:r>
                      <a:r>
                        <a:rPr lang="en-US" sz="1200">
                          <a:latin typeface="Georgia" pitchFamily="18" charset="0"/>
                        </a:rPr>
                        <a:t>4%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>
                          <a:latin typeface="Georgia" pitchFamily="18" charset="0"/>
                        </a:rPr>
                        <a:t>Тошнота</a:t>
                      </a:r>
                      <a:endParaRPr lang="en-US" sz="120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6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6%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4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6%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>
                          <a:latin typeface="Georgia" pitchFamily="18" charset="0"/>
                        </a:rPr>
                        <a:t>Рвота</a:t>
                      </a:r>
                      <a:endParaRPr lang="en-US" sz="120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eorgia" pitchFamily="18" charset="0"/>
                        </a:rPr>
                        <a:t>4</a:t>
                      </a:r>
                      <a:r>
                        <a:rPr lang="ru-RU" sz="1200">
                          <a:latin typeface="Georgia" pitchFamily="18" charset="0"/>
                        </a:rPr>
                        <a:t>,</a:t>
                      </a:r>
                      <a:r>
                        <a:rPr lang="en-US" sz="1200">
                          <a:latin typeface="Georgia" pitchFamily="18" charset="0"/>
                        </a:rPr>
                        <a:t>3%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2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3%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 baseline="0">
                          <a:latin typeface="Georgia" pitchFamily="18" charset="0"/>
                        </a:rPr>
                        <a:t>Сыпь</a:t>
                      </a:r>
                      <a:endParaRPr lang="en-US" sz="1200" baseline="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latin typeface="Georgia" pitchFamily="18" charset="0"/>
                        </a:rPr>
                        <a:t>2</a:t>
                      </a:r>
                      <a:r>
                        <a:rPr lang="ru-RU" sz="1200" baseline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>
                          <a:latin typeface="Georgia" pitchFamily="18" charset="0"/>
                        </a:rPr>
                        <a:t>3%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Georgia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 dirty="0">
                          <a:latin typeface="Georgia" pitchFamily="18" charset="0"/>
                        </a:rPr>
                        <a:t>6%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42">
                <a:tc>
                  <a:txBody>
                    <a:bodyPr/>
                    <a:lstStyle/>
                    <a:p>
                      <a:r>
                        <a:rPr lang="ru-RU" sz="1200" baseline="0">
                          <a:latin typeface="Georgia" pitchFamily="18" charset="0"/>
                        </a:rPr>
                        <a:t>Анемия</a:t>
                      </a:r>
                      <a:endParaRPr lang="en-US" sz="1200" baseline="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latin typeface="Georgia" pitchFamily="18" charset="0"/>
                        </a:rPr>
                        <a:t>2</a:t>
                      </a:r>
                      <a:r>
                        <a:rPr lang="ru-RU" sz="1200" baseline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>
                          <a:latin typeface="Georgia" pitchFamily="18" charset="0"/>
                        </a:rPr>
                        <a:t>1%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Georgia" pitchFamily="18" charset="0"/>
                        </a:rPr>
                        <a:t>1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 dirty="0">
                          <a:latin typeface="Georgia" pitchFamily="18" charset="0"/>
                        </a:rPr>
                        <a:t>4%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169">
                <a:tc>
                  <a:txBody>
                    <a:bodyPr/>
                    <a:lstStyle/>
                    <a:p>
                      <a:r>
                        <a:rPr lang="ru-RU" sz="1200" baseline="0">
                          <a:latin typeface="Georgia" pitchFamily="18" charset="0"/>
                        </a:rPr>
                        <a:t>Тромбоцитопения</a:t>
                      </a:r>
                      <a:endParaRPr lang="en-US" sz="1200" baseline="0">
                        <a:latin typeface="Georgia" pitchFamily="18" charset="0"/>
                      </a:endParaRPr>
                    </a:p>
                  </a:txBody>
                  <a:tcPr marL="68595" marR="68595" marT="42199" marB="421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latin typeface="Georgia" pitchFamily="18" charset="0"/>
                        </a:rPr>
                        <a:t>4</a:t>
                      </a:r>
                      <a:r>
                        <a:rPr lang="ru-RU" sz="1200" baseline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>
                          <a:latin typeface="Georgia" pitchFamily="18" charset="0"/>
                        </a:rPr>
                        <a:t>8%</a:t>
                      </a:r>
                    </a:p>
                  </a:txBody>
                  <a:tcPr marL="68595" marR="68595" marT="42199" marB="421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Georgia" pitchFamily="18" charset="0"/>
                        </a:rPr>
                        <a:t>Не применимо</a:t>
                      </a:r>
                      <a:endParaRPr lang="en-US" sz="1200" baseline="0" dirty="0">
                        <a:latin typeface="Georgia" pitchFamily="18" charset="0"/>
                      </a:endParaRPr>
                    </a:p>
                  </a:txBody>
                  <a:tcPr marL="68595" marR="68595" marT="42199" marB="4219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1888" name="TextBox 6"/>
          <p:cNvSpPr txBox="1">
            <a:spLocks noChangeArrowheads="1"/>
          </p:cNvSpPr>
          <p:nvPr/>
        </p:nvSpPr>
        <p:spPr bwMode="auto">
          <a:xfrm>
            <a:off x="5076056" y="5692775"/>
            <a:ext cx="37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aseline="30000" dirty="0"/>
              <a:t>*</a:t>
            </a:r>
            <a:r>
              <a:rPr lang="ru-RU" sz="1400" dirty="0" err="1"/>
              <a:t>Цефподоксим</a:t>
            </a:r>
            <a:r>
              <a:rPr lang="en-US" sz="1400" dirty="0"/>
              <a:t> </a:t>
            </a:r>
            <a:r>
              <a:rPr lang="ru-RU" sz="1400" dirty="0" err="1"/>
              <a:t>проксетил</a:t>
            </a:r>
            <a:r>
              <a:rPr lang="en-US" sz="1400" dirty="0"/>
              <a:t>; </a:t>
            </a:r>
            <a:r>
              <a:rPr lang="ru-RU" sz="1400" dirty="0" err="1"/>
              <a:t>цефтриаксон</a:t>
            </a:r>
            <a:r>
              <a:rPr lang="en-US" sz="1400" dirty="0"/>
              <a:t>; </a:t>
            </a:r>
            <a:r>
              <a:rPr lang="ru-RU" sz="1400" dirty="0" err="1"/>
              <a:t>диклоксациллин</a:t>
            </a:r>
            <a:r>
              <a:rPr lang="en-US" sz="1400" dirty="0"/>
              <a:t>; </a:t>
            </a:r>
            <a:r>
              <a:rPr lang="ru-RU" sz="1400" dirty="0" err="1"/>
              <a:t>оксациллин</a:t>
            </a:r>
            <a:r>
              <a:rPr lang="en-US" sz="1400" dirty="0"/>
              <a:t>; </a:t>
            </a:r>
            <a:r>
              <a:rPr lang="ru-RU" sz="1400" dirty="0" err="1"/>
              <a:t>ванкомицин</a:t>
            </a:r>
            <a:endParaRPr lang="en-US" sz="1400" dirty="0"/>
          </a:p>
        </p:txBody>
      </p:sp>
      <p:sp>
        <p:nvSpPr>
          <p:cNvPr id="121889" name="Rectangle 12"/>
          <p:cNvSpPr>
            <a:spLocks noChangeArrowheads="1"/>
          </p:cNvSpPr>
          <p:nvPr/>
        </p:nvSpPr>
        <p:spPr bwMode="auto">
          <a:xfrm>
            <a:off x="4648200" y="6419850"/>
            <a:ext cx="45243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aseline="30000" dirty="0" err="1"/>
              <a:t>1</a:t>
            </a:r>
            <a:r>
              <a:rPr lang="ru-RU" sz="1000" dirty="0" err="1"/>
              <a:t>Инструкция</a:t>
            </a:r>
            <a:r>
              <a:rPr lang="ru-RU" sz="1000" dirty="0"/>
              <a:t> по медицинскому применению препарата </a:t>
            </a:r>
            <a:r>
              <a:rPr lang="ru-RU" sz="1000" dirty="0" err="1">
                <a:latin typeface="+mj-lt"/>
              </a:rPr>
              <a:t>Зивокс</a:t>
            </a:r>
            <a:r>
              <a:rPr lang="ru-RU" sz="1000" dirty="0">
                <a:latin typeface="+mj-lt"/>
              </a:rPr>
              <a:t> П </a:t>
            </a:r>
            <a:r>
              <a:rPr lang="en-US" sz="1000" dirty="0" err="1">
                <a:latin typeface="+mj-lt"/>
              </a:rPr>
              <a:t>N012549</a:t>
            </a:r>
            <a:r>
              <a:rPr lang="en-US" sz="1000" dirty="0">
                <a:latin typeface="+mj-lt"/>
              </a:rPr>
              <a:t>/01</a:t>
            </a:r>
            <a:endParaRPr lang="ru-RU" sz="1000" dirty="0">
              <a:latin typeface="+mj-lt"/>
            </a:endParaRPr>
          </a:p>
        </p:txBody>
      </p:sp>
      <p:sp>
        <p:nvSpPr>
          <p:cNvPr id="121891" name="TextBox 11"/>
          <p:cNvSpPr txBox="1">
            <a:spLocks noChangeArrowheads="1"/>
          </p:cNvSpPr>
          <p:nvPr/>
        </p:nvSpPr>
        <p:spPr bwMode="auto">
          <a:xfrm>
            <a:off x="81280" y="6114504"/>
            <a:ext cx="4706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20688"/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*</a:t>
            </a:r>
            <a:r>
              <a:rPr lang="ru-RU" sz="1000" dirty="0" err="1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СИОЗС</a:t>
            </a:r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 - селективные ингибиторы  обратного захвата серотонина</a:t>
            </a:r>
          </a:p>
          <a:p>
            <a:pPr defTabSz="420688"/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**</a:t>
            </a:r>
            <a:r>
              <a:rPr lang="ru-RU" sz="1000" dirty="0" err="1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ТЦА</a:t>
            </a:r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 – трициклические антидепрессанты</a:t>
            </a:r>
          </a:p>
          <a:p>
            <a:pPr defTabSz="420688"/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***изменение остроты зрения/цветового восприятия, затуманенность, дефекты полей зрения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0B4A49-BED8-45FB-B272-382C6D837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165" y="0"/>
            <a:ext cx="1694835" cy="4023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itle 3"/>
          <p:cNvSpPr>
            <a:spLocks noGrp="1"/>
          </p:cNvSpPr>
          <p:nvPr>
            <p:ph type="title" idx="4294967295"/>
          </p:nvPr>
        </p:nvSpPr>
        <p:spPr>
          <a:xfrm>
            <a:off x="1008063" y="188913"/>
            <a:ext cx="8135937" cy="7651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Линезолид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 - обратимый, неселективный ингибитор моноаминоксидазы (МАО)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37791" y="2581443"/>
            <a:ext cx="5498602" cy="3424069"/>
            <a:chOff x="655786" y="1714948"/>
            <a:chExt cx="7651116" cy="4659146"/>
          </a:xfrm>
        </p:grpSpPr>
        <p:sp>
          <p:nvSpPr>
            <p:cNvPr id="10" name="Oval 9"/>
            <p:cNvSpPr/>
            <p:nvPr/>
          </p:nvSpPr>
          <p:spPr>
            <a:xfrm>
              <a:off x="655786" y="1714948"/>
              <a:ext cx="4951698" cy="46574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n-US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34642" y="1714948"/>
              <a:ext cx="4972260" cy="4659146"/>
            </a:xfrm>
            <a:prstGeom prst="ellipse">
              <a:avLst/>
            </a:prstGeom>
            <a:solidFill>
              <a:schemeClr val="accent1">
                <a:lumMod val="50000"/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n-US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31639" y="3456803"/>
              <a:ext cx="2236053" cy="1465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457200">
                <a:defRPr/>
              </a:pPr>
              <a:r>
                <a:rPr lang="ru-RU" sz="16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Серотонин</a:t>
              </a:r>
              <a:endParaRPr lang="en-US" sz="16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ru-RU" sz="16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Норадреналин</a:t>
              </a:r>
              <a:endParaRPr lang="en-US" sz="16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ru-RU" sz="16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Адреналин</a:t>
              </a:r>
            </a:p>
            <a:p>
              <a:pPr algn="l" defTabSz="457200">
                <a:defRPr/>
              </a:pPr>
              <a:r>
                <a:rPr lang="ru-RU" sz="16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Октопамин</a:t>
              </a:r>
              <a:endParaRPr lang="en-US" sz="16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3668" y="3169308"/>
              <a:ext cx="2456253" cy="15914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defTabSz="457200">
                <a:defRPr/>
              </a:pPr>
              <a:r>
                <a:rPr lang="ru-RU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Дофамин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ru-RU" sz="1400" b="1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Тирамин</a:t>
              </a:r>
              <a:r>
                <a:rPr lang="en-US" sz="1400" b="1" baseline="300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a</a:t>
              </a:r>
            </a:p>
            <a:p>
              <a:pPr algn="l" defTabSz="457200">
                <a:defRPr/>
              </a:pP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Триптамин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Кинурамин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en-US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3-</a:t>
              </a: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метокситирами</a:t>
              </a:r>
              <a:r>
                <a:rPr lang="ru-RU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н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07484" y="2681030"/>
              <a:ext cx="2643957" cy="27640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457200">
                <a:defRPr/>
              </a:pP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Бензиламин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Фенилэтиламин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en-US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N-</a:t>
              </a: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фениламин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Октиламин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en-US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N-</a:t>
              </a: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ацетилпутресцин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Милацемид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  <a:p>
              <a:pPr algn="l" defTabSz="457200">
                <a:defRPr/>
              </a:pPr>
              <a:r>
                <a:rPr lang="en-US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N-</a:t>
              </a:r>
              <a:r>
                <a:rPr lang="ru-RU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метил</a:t>
              </a:r>
              <a:r>
                <a:rPr lang="en-US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-4-</a:t>
              </a:r>
              <a:r>
                <a:rPr lang="ru-RU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фенил</a:t>
              </a:r>
              <a:r>
                <a:rPr lang="en-US" sz="1400" dirty="0">
                  <a:latin typeface="Georgia" pitchFamily="18" charset="0"/>
                  <a:ea typeface="ＭＳ Ｐゴシック" charset="0"/>
                  <a:cs typeface="ＭＳ Ｐゴシック" charset="0"/>
                </a:rPr>
                <a:t>-1,2,3,6- </a:t>
              </a:r>
              <a:r>
                <a:rPr lang="ru-RU" sz="1400" dirty="0" err="1">
                  <a:latin typeface="Georgia" pitchFamily="18" charset="0"/>
                  <a:ea typeface="ＭＳ Ｐゴシック" charset="0"/>
                  <a:cs typeface="ＭＳ Ｐゴシック" charset="0"/>
                </a:rPr>
                <a:t>тетрагидропиридин</a:t>
              </a:r>
              <a:endParaRPr lang="en-US" sz="1400" dirty="0">
                <a:latin typeface="Georgia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502" name="TextBox 10"/>
            <p:cNvSpPr txBox="1">
              <a:spLocks noChangeArrowheads="1"/>
            </p:cNvSpPr>
            <p:nvPr/>
          </p:nvSpPr>
          <p:spPr bwMode="auto">
            <a:xfrm>
              <a:off x="2080820" y="1924460"/>
              <a:ext cx="1416487" cy="5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2800" b="1" dirty="0">
                  <a:ea typeface="MS PGothic" pitchFamily="34" charset="-128"/>
                </a:rPr>
                <a:t>MAO-A</a:t>
              </a:r>
            </a:p>
          </p:txBody>
        </p:sp>
        <p:sp>
          <p:nvSpPr>
            <p:cNvPr id="63503" name="Rectangle 11"/>
            <p:cNvSpPr>
              <a:spLocks noChangeArrowheads="1"/>
            </p:cNvSpPr>
            <p:nvPr/>
          </p:nvSpPr>
          <p:spPr bwMode="auto">
            <a:xfrm>
              <a:off x="5260591" y="1957992"/>
              <a:ext cx="1416486" cy="5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defTabSz="457200"/>
              <a:r>
                <a:rPr lang="en-US" sz="2800" b="1" dirty="0">
                  <a:ea typeface="MS PGothic" pitchFamily="34" charset="-128"/>
                </a:rPr>
                <a:t>MAO-B</a:t>
              </a:r>
            </a:p>
          </p:txBody>
        </p:sp>
      </p:grpSp>
      <p:sp>
        <p:nvSpPr>
          <p:cNvPr id="63496" name="Rectangle 14"/>
          <p:cNvSpPr>
            <a:spLocks noChangeArrowheads="1"/>
          </p:cNvSpPr>
          <p:nvPr/>
        </p:nvSpPr>
        <p:spPr bwMode="auto">
          <a:xfrm>
            <a:off x="448407" y="2693058"/>
            <a:ext cx="23949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457200"/>
            <a:r>
              <a:rPr lang="ru-RU" b="1" dirty="0">
                <a:latin typeface="Georgia" pitchFamily="18" charset="0"/>
                <a:ea typeface="MS PGothic" pitchFamily="34" charset="-128"/>
              </a:rPr>
              <a:t>Последствия ингибирования МАО</a:t>
            </a:r>
            <a:endParaRPr lang="ru-RU" dirty="0">
              <a:latin typeface="Georgia" pitchFamily="18" charset="0"/>
              <a:ea typeface="MS PGothic" pitchFamily="34" charset="-128"/>
            </a:endParaRPr>
          </a:p>
          <a:p>
            <a:pPr algn="l" defTabSz="457200"/>
            <a:endParaRPr lang="en-US" dirty="0">
              <a:ea typeface="MS PGothic" pitchFamily="34" charset="-128"/>
            </a:endParaRPr>
          </a:p>
          <a:p>
            <a:pPr algn="l" defTabSz="457200"/>
            <a:r>
              <a:rPr lang="ru-RU" dirty="0">
                <a:latin typeface="Georgia" pitchFamily="18" charset="0"/>
                <a:ea typeface="MS PGothic" pitchFamily="34" charset="-128"/>
              </a:rPr>
              <a:t>Серотониновый синдром</a:t>
            </a:r>
            <a:endParaRPr lang="en-US" dirty="0">
              <a:latin typeface="Georgia" pitchFamily="18" charset="0"/>
              <a:ea typeface="MS PGothic" pitchFamily="34" charset="-128"/>
            </a:endParaRPr>
          </a:p>
          <a:p>
            <a:pPr algn="l" defTabSz="457200"/>
            <a:endParaRPr lang="en-US" dirty="0">
              <a:latin typeface="Georgia" pitchFamily="18" charset="0"/>
              <a:ea typeface="MS PGothic" pitchFamily="34" charset="-128"/>
            </a:endParaRPr>
          </a:p>
          <a:p>
            <a:pPr algn="l" defTabSz="457200"/>
            <a:r>
              <a:rPr lang="ru-RU" dirty="0">
                <a:latin typeface="Georgia" pitchFamily="18" charset="0"/>
                <a:ea typeface="MS PGothic" pitchFamily="34" charset="-128"/>
              </a:rPr>
              <a:t>Гипертонический криз</a:t>
            </a:r>
            <a:endParaRPr lang="en-US" dirty="0"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407" y="1150585"/>
            <a:ext cx="8265287" cy="13234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>
                <a:latin typeface="Georgia" pitchFamily="18" charset="0"/>
              </a:rPr>
              <a:t>Линезолид</a:t>
            </a:r>
            <a:r>
              <a:rPr lang="ru-RU" sz="1600" dirty="0">
                <a:latin typeface="Georgia" pitchFamily="18" charset="0"/>
              </a:rPr>
              <a:t> противопоказан: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itchFamily="18" charset="0"/>
              </a:rPr>
              <a:t>при одновременном применении с </a:t>
            </a:r>
            <a:r>
              <a:rPr lang="ru-RU" sz="1600" dirty="0" err="1">
                <a:latin typeface="Georgia" pitchFamily="18" charset="0"/>
              </a:rPr>
              <a:t>адреномиметиками</a:t>
            </a:r>
            <a:r>
              <a:rPr lang="ru-RU" sz="1600" dirty="0">
                <a:latin typeface="Georgia" pitchFamily="18" charset="0"/>
              </a:rPr>
              <a:t> (псевдоэфедрин, </a:t>
            </a:r>
            <a:r>
              <a:rPr lang="ru-RU" sz="1600" dirty="0" err="1">
                <a:latin typeface="Georgia" pitchFamily="18" charset="0"/>
              </a:rPr>
              <a:t>эпинефрин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err="1">
                <a:latin typeface="Georgia" pitchFamily="18" charset="0"/>
              </a:rPr>
              <a:t>добутамин</a:t>
            </a:r>
            <a:r>
              <a:rPr lang="ru-RU" sz="1600" dirty="0">
                <a:latin typeface="Georgia" pitchFamily="18" charset="0"/>
              </a:rPr>
              <a:t>), </a:t>
            </a:r>
            <a:r>
              <a:rPr lang="ru-RU" sz="1600" dirty="0" err="1">
                <a:latin typeface="Georgia" pitchFamily="18" charset="0"/>
              </a:rPr>
              <a:t>дофаминомиметиками</a:t>
            </a:r>
            <a:r>
              <a:rPr lang="ru-RU" sz="1600" dirty="0">
                <a:latin typeface="Georgia" pitchFamily="18" charset="0"/>
              </a:rPr>
              <a:t> (дофамин)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itchFamily="18" charset="0"/>
              </a:rPr>
              <a:t>у пациентов с неконтролируемой гипертензией, </a:t>
            </a:r>
            <a:r>
              <a:rPr lang="ru-RU" sz="1600" dirty="0" err="1">
                <a:latin typeface="Georgia" pitchFamily="18" charset="0"/>
              </a:rPr>
              <a:t>феохромацитомой</a:t>
            </a:r>
            <a:r>
              <a:rPr lang="ru-RU" sz="1600" dirty="0">
                <a:latin typeface="Georgia" pitchFamily="18" charset="0"/>
              </a:rPr>
              <a:t>, тиреотоксикозом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6093296"/>
            <a:ext cx="7704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600" dirty="0"/>
              <a:t>Инструкция по медицинскому применению </a:t>
            </a:r>
            <a:r>
              <a:rPr lang="ru-RU" sz="1400" dirty="0"/>
              <a:t>препарата </a:t>
            </a:r>
            <a:r>
              <a:rPr lang="ru-RU" sz="1400" dirty="0" err="1"/>
              <a:t>Зивокс</a:t>
            </a:r>
            <a:r>
              <a:rPr lang="ru-RU" sz="1400" dirty="0"/>
              <a:t>;  </a:t>
            </a:r>
          </a:p>
          <a:p>
            <a:pPr marL="228600" indent="-228600"/>
            <a:r>
              <a:rPr lang="en-US" sz="1400" dirty="0"/>
              <a:t>Elmer and </a:t>
            </a:r>
            <a:r>
              <a:rPr lang="en-US" sz="1400" dirty="0" err="1"/>
              <a:t>Bertoni</a:t>
            </a:r>
            <a:r>
              <a:rPr lang="en-US" sz="1400" dirty="0"/>
              <a:t>. </a:t>
            </a:r>
            <a:r>
              <a:rPr lang="en-US" sz="1400" i="1" dirty="0"/>
              <a:t>Expert </a:t>
            </a:r>
            <a:r>
              <a:rPr lang="en-US" sz="1400" i="1" dirty="0" err="1"/>
              <a:t>Opin</a:t>
            </a:r>
            <a:r>
              <a:rPr lang="en-US" sz="1400" i="1" dirty="0"/>
              <a:t> </a:t>
            </a:r>
            <a:r>
              <a:rPr lang="en-US" sz="1400" i="1" dirty="0" err="1"/>
              <a:t>Pharmacother</a:t>
            </a:r>
            <a:r>
              <a:rPr lang="en-US" sz="1400" dirty="0"/>
              <a:t>. 2008;9:2759-2772</a:t>
            </a:r>
            <a:endParaRPr lang="ru-RU" sz="140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D5D7A1-FF78-4F2A-8D49-3FEA8B41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3592" y="6529222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0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992888" cy="648072"/>
          </a:xfrm>
        </p:spPr>
        <p:txBody>
          <a:bodyPr anchor="ctr">
            <a:noAutofit/>
          </a:bodyPr>
          <a:lstStyle/>
          <a:p>
            <a:pPr algn="l" eaLnBrk="1" hangingPunct="1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Возможно развитие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серотонинового синдрома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при одновременном применении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Линезолида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 и антидепрессантов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5543" name="Text Box 12"/>
          <p:cNvSpPr txBox="1">
            <a:spLocks noChangeArrowheads="1"/>
          </p:cNvSpPr>
          <p:nvPr/>
        </p:nvSpPr>
        <p:spPr bwMode="auto">
          <a:xfrm>
            <a:off x="611560" y="6093296"/>
            <a:ext cx="8532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+mn-lt"/>
              </a:rPr>
              <a:t>1. Инструкция по медицинскому применению препарата </a:t>
            </a:r>
            <a:r>
              <a:rPr lang="ru-RU" sz="1400" dirty="0" err="1">
                <a:latin typeface="+mn-lt"/>
              </a:rPr>
              <a:t>Зивокс</a:t>
            </a:r>
            <a:r>
              <a:rPr lang="ru-RU" sz="1400" dirty="0">
                <a:latin typeface="+mn-lt"/>
              </a:rPr>
              <a:t>; </a:t>
            </a:r>
          </a:p>
          <a:p>
            <a:pPr eaLnBrk="1" hangingPunct="1"/>
            <a:r>
              <a:rPr lang="ru-RU" sz="1400" dirty="0">
                <a:latin typeface="+mn-lt"/>
              </a:rPr>
              <a:t>2. </a:t>
            </a:r>
            <a:r>
              <a:rPr lang="en-US" sz="1400" dirty="0">
                <a:latin typeface="+mn-lt"/>
              </a:rPr>
              <a:t>Boyer EW, et al. NEJM 2005;352:1112–1120.</a:t>
            </a:r>
          </a:p>
        </p:txBody>
      </p:sp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8198121" cy="31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5805264"/>
            <a:ext cx="337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eorgia" pitchFamily="18" charset="0"/>
              </a:rPr>
              <a:t>Адаптировано из </a:t>
            </a:r>
            <a:r>
              <a:rPr lang="en-US" sz="1400" dirty="0">
                <a:latin typeface="Georgia" pitchFamily="18" charset="0"/>
              </a:rPr>
              <a:t>Boyer EW et al. 2005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3C428B-AA4D-458B-9955-4C9373D0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39423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108012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Распространенность резистентных к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Линезолиду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Staphylococcus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aureus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коагулазонегативных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бактерий рода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Staphylococcus</a:t>
            </a:r>
            <a:br>
              <a:rPr lang="en-US" sz="2400" b="1" dirty="0"/>
            </a:br>
            <a:endParaRPr lang="en-US" sz="2400" b="1" dirty="0">
              <a:latin typeface="+mn-lt"/>
            </a:endParaRPr>
          </a:p>
        </p:txBody>
      </p:sp>
      <p:sp>
        <p:nvSpPr>
          <p:cNvPr id="120837" name="Content Placeholder 14"/>
          <p:cNvSpPr>
            <a:spLocks noGrp="1"/>
          </p:cNvSpPr>
          <p:nvPr>
            <p:ph idx="1"/>
          </p:nvPr>
        </p:nvSpPr>
        <p:spPr>
          <a:xfrm>
            <a:off x="467544" y="6093296"/>
            <a:ext cx="8333556" cy="288032"/>
          </a:xfrm>
        </p:spPr>
        <p:txBody>
          <a:bodyPr>
            <a:noAutofit/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altLang="ja-JP" sz="1600" dirty="0">
                <a:latin typeface="Georgia" pitchFamily="18" charset="0"/>
                <a:ea typeface="MS PGothic" pitchFamily="34" charset="-128"/>
              </a:rPr>
              <a:t>ЛУЗС - </a:t>
            </a:r>
            <a:r>
              <a:rPr lang="ru-RU" altLang="ja-JP" sz="1600" dirty="0" err="1">
                <a:latin typeface="Georgia" pitchFamily="18" charset="0"/>
                <a:ea typeface="MS PGothic" pitchFamily="34" charset="-128"/>
              </a:rPr>
              <a:t>линезолид-устойчивый</a:t>
            </a:r>
            <a:r>
              <a:rPr lang="en-US" altLang="ja-JP" sz="1600" dirty="0">
                <a:latin typeface="Georgia" pitchFamily="18" charset="0"/>
                <a:ea typeface="MS PGothic" pitchFamily="34" charset="-128"/>
              </a:rPr>
              <a:t> </a:t>
            </a:r>
            <a:r>
              <a:rPr lang="ru-RU" altLang="ja-JP" sz="1600" i="1" dirty="0">
                <a:latin typeface="Georgia" pitchFamily="18" charset="0"/>
                <a:ea typeface="MS PGothic" pitchFamily="34" charset="-128"/>
              </a:rPr>
              <a:t>золотистый стафилококк</a:t>
            </a:r>
            <a:endParaRPr lang="en-GB" sz="1600" dirty="0">
              <a:latin typeface="Georgia" pitchFamily="18" charset="0"/>
            </a:endParaRPr>
          </a:p>
        </p:txBody>
      </p:sp>
      <p:sp>
        <p:nvSpPr>
          <p:cNvPr id="120836" name="Rectangle 15"/>
          <p:cNvSpPr>
            <a:spLocks noChangeArrowheads="1"/>
          </p:cNvSpPr>
          <p:nvPr/>
        </p:nvSpPr>
        <p:spPr bwMode="auto">
          <a:xfrm>
            <a:off x="2123728" y="6309320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0688"/>
            <a:r>
              <a:rPr lang="en-US" altLang="en-US" dirty="0" err="1">
                <a:ea typeface="MS PGothic" pitchFamily="34" charset="-128"/>
              </a:rPr>
              <a:t>Gu</a:t>
            </a:r>
            <a:r>
              <a:rPr lang="en-US" altLang="en-US" dirty="0">
                <a:ea typeface="MS PGothic" pitchFamily="34" charset="-128"/>
              </a:rPr>
              <a:t> B, et al. J </a:t>
            </a:r>
            <a:r>
              <a:rPr lang="en-US" altLang="en-US" dirty="0" err="1">
                <a:ea typeface="MS PGothic" pitchFamily="34" charset="-128"/>
              </a:rPr>
              <a:t>Antimicrob</a:t>
            </a:r>
            <a:r>
              <a:rPr lang="en-US" altLang="en-US" dirty="0">
                <a:ea typeface="MS PGothic" pitchFamily="34" charset="-128"/>
              </a:rPr>
              <a:t> </a:t>
            </a:r>
            <a:r>
              <a:rPr lang="en-US" altLang="en-US" dirty="0" err="1">
                <a:ea typeface="MS PGothic" pitchFamily="34" charset="-128"/>
              </a:rPr>
              <a:t>Chemother</a:t>
            </a:r>
            <a:r>
              <a:rPr lang="en-US" altLang="en-US" dirty="0">
                <a:ea typeface="MS PGothic" pitchFamily="34" charset="-128"/>
              </a:rPr>
              <a:t> 2013;68:4</a:t>
            </a:r>
            <a:r>
              <a:rPr lang="en-US" altLang="en-US" dirty="0">
                <a:ea typeface="MS PGothic" pitchFamily="34" charset="-128"/>
                <a:sym typeface="Symbol" pitchFamily="18" charset="2"/>
              </a:rPr>
              <a:t></a:t>
            </a:r>
            <a:r>
              <a:rPr lang="en-US" altLang="en-US" dirty="0">
                <a:ea typeface="MS PGothic" pitchFamily="34" charset="-128"/>
              </a:rPr>
              <a:t>11</a:t>
            </a:r>
          </a:p>
        </p:txBody>
      </p:sp>
      <p:pic>
        <p:nvPicPr>
          <p:cNvPr id="120838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1916832"/>
            <a:ext cx="705678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4B4A995-27DC-4011-9E14-67D20456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9551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523112" cy="172819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Тедизолид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:  основные характеристики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0525DC-980F-4EF9-91F1-80443E7B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6864" cy="780791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Структурные изменения в молекуле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Линезолида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привели к созданию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Тедизолида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342900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Cfr</a:t>
            </a:r>
            <a:r>
              <a:rPr lang="en-US" sz="1400" dirty="0"/>
              <a:t> = </a:t>
            </a:r>
            <a:r>
              <a:rPr lang="ru-RU" sz="1400" dirty="0"/>
              <a:t>резистентность к хлорамфениколу-флорфениколу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42571" y="5634192"/>
            <a:ext cx="2272216" cy="21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6091027"/>
            <a:ext cx="79208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defRPr/>
            </a:pPr>
            <a:r>
              <a:rPr lang="en-US" sz="900" dirty="0"/>
              <a:t>1 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  <a:r>
              <a:rPr lang="en-US" sz="1050" dirty="0" err="1"/>
              <a:t>Antimicrob</a:t>
            </a:r>
            <a:r>
              <a:rPr lang="en-US" sz="1050" dirty="0"/>
              <a:t> Agents </a:t>
            </a:r>
            <a:r>
              <a:rPr lang="en-US" sz="1050" dirty="0" err="1"/>
              <a:t>Chemother</a:t>
            </a:r>
            <a:r>
              <a:rPr lang="en-US" sz="1050" dirty="0"/>
              <a:t>. 2008;52(12):4442-4447</a:t>
            </a:r>
            <a:r>
              <a:rPr lang="ru-RU" sz="1050" dirty="0"/>
              <a:t>; 2. </a:t>
            </a:r>
            <a:r>
              <a:rPr lang="en-US" sz="1050" dirty="0"/>
              <a:t>Locke JB, et al. </a:t>
            </a:r>
            <a:r>
              <a:rPr lang="en-US" sz="1050" dirty="0" err="1"/>
              <a:t>Antimicrob</a:t>
            </a:r>
            <a:r>
              <a:rPr lang="en-US" sz="1050" dirty="0"/>
              <a:t> Agents </a:t>
            </a:r>
            <a:r>
              <a:rPr lang="en-US" sz="1050" dirty="0" err="1"/>
              <a:t>Chemother</a:t>
            </a:r>
            <a:r>
              <a:rPr lang="en-US" sz="1050" dirty="0"/>
              <a:t>. </a:t>
            </a:r>
            <a:r>
              <a:rPr lang="ru-RU" sz="1050" dirty="0"/>
              <a:t>2009;53(12):5265-74; </a:t>
            </a:r>
          </a:p>
          <a:p>
            <a:pPr>
              <a:defRPr/>
            </a:pPr>
            <a:r>
              <a:rPr lang="ru-RU" sz="1050" dirty="0"/>
              <a:t>3.</a:t>
            </a:r>
            <a:r>
              <a:rPr lang="en-US" sz="1050" dirty="0"/>
              <a:t>Jones R.N. et </a:t>
            </a:r>
            <a:r>
              <a:rPr lang="en-US" sz="1050" dirty="0" err="1"/>
              <a:t>al.J</a:t>
            </a:r>
            <a:r>
              <a:rPr lang="en-US" sz="1050" dirty="0"/>
              <a:t> </a:t>
            </a:r>
            <a:r>
              <a:rPr lang="en-US" sz="1050" dirty="0" err="1"/>
              <a:t>Antimicrob</a:t>
            </a:r>
            <a:r>
              <a:rPr lang="en-US" sz="1050" dirty="0"/>
              <a:t> </a:t>
            </a:r>
            <a:r>
              <a:rPr lang="en-US" sz="1050" dirty="0" err="1"/>
              <a:t>Chemother</a:t>
            </a:r>
            <a:r>
              <a:rPr lang="en-US" sz="1050" dirty="0"/>
              <a:t>. 2009 Apr;63(4):716-20. </a:t>
            </a:r>
            <a:r>
              <a:rPr lang="ru-RU" sz="1050" dirty="0"/>
              <a:t> 4. </a:t>
            </a:r>
            <a:r>
              <a:rPr lang="en-GB" sz="1050" dirty="0" err="1"/>
              <a:t>Lemaire</a:t>
            </a:r>
            <a:r>
              <a:rPr lang="en-GB" sz="1050" dirty="0"/>
              <a:t> S, et al. JAC 2009;64:1035</a:t>
            </a:r>
            <a:r>
              <a:rPr lang="en-GB" sz="1050" dirty="0">
                <a:sym typeface="Symbol" panose="05050102010706020507" pitchFamily="18" charset="2"/>
              </a:rPr>
              <a:t>1043</a:t>
            </a:r>
            <a:endParaRPr lang="en-US" sz="1050" dirty="0"/>
          </a:p>
          <a:p>
            <a:endParaRPr lang="ru-RU" sz="105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748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2348880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Кольца «C» и «D» обеспечивают дополнительное взаимодействие с участком связывания на рибосоме</a:t>
            </a:r>
            <a:r>
              <a:rPr lang="ru-RU" sz="1600" baseline="30000" dirty="0"/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2348880"/>
            <a:ext cx="19442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Пространственно</a:t>
            </a:r>
            <a:r>
              <a:rPr lang="ru-RU" sz="1400" dirty="0"/>
              <a:t> компактная свободная</a:t>
            </a:r>
          </a:p>
          <a:p>
            <a:r>
              <a:rPr lang="ru-RU" sz="1400" dirty="0"/>
              <a:t>ОН-группа сохраняет активность  против штаммов с cfr-опосредованной резистентностью</a:t>
            </a:r>
            <a:r>
              <a:rPr lang="ru-RU" sz="1400" baseline="30000" dirty="0"/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49080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Активность </a:t>
            </a:r>
            <a:r>
              <a:rPr lang="ru-RU" altLang="en-US" dirty="0" err="1">
                <a:solidFill>
                  <a:srgbClr val="111111"/>
                </a:solidFill>
                <a:latin typeface="Georgia" pitchFamily="18" charset="0"/>
              </a:rPr>
              <a:t>Тедизолида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 в отношении грамположительных возбудителей, включая </a:t>
            </a:r>
            <a:r>
              <a:rPr lang="en-US" altLang="en-US" dirty="0">
                <a:solidFill>
                  <a:srgbClr val="111111"/>
                </a:solidFill>
                <a:latin typeface="Georgia" pitchFamily="18" charset="0"/>
              </a:rPr>
              <a:t>MRSA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 , </a:t>
            </a:r>
            <a:r>
              <a:rPr lang="ru-RU" dirty="0">
                <a:latin typeface="Georgia" pitchFamily="18" charset="0"/>
              </a:rPr>
              <a:t>повысилась 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–</a:t>
            </a: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 </a:t>
            </a:r>
            <a:r>
              <a:rPr lang="ru-RU" altLang="en-US" b="1" dirty="0">
                <a:solidFill>
                  <a:srgbClr val="FF0000"/>
                </a:solidFill>
                <a:latin typeface="Georgia" pitchFamily="18" charset="0"/>
              </a:rPr>
              <a:t>в </a:t>
            </a:r>
            <a:r>
              <a:rPr lang="en-GB" altLang="en-US" b="1" dirty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en-GB" altLang="en-US" b="1" dirty="0">
                <a:solidFill>
                  <a:srgbClr val="FF0000"/>
                </a:solidFill>
                <a:latin typeface="Georgia" pitchFamily="18" charset="0"/>
                <a:sym typeface="Symbol" panose="05050102010706020507" pitchFamily="18" charset="2"/>
              </a:rPr>
              <a:t></a:t>
            </a:r>
            <a:r>
              <a:rPr lang="en-GB" altLang="en-US" b="1" dirty="0">
                <a:solidFill>
                  <a:srgbClr val="FF0000"/>
                </a:solidFill>
                <a:latin typeface="Georgia" pitchFamily="18" charset="0"/>
              </a:rPr>
              <a:t>32 </a:t>
            </a:r>
            <a:r>
              <a:rPr lang="ru-RU" altLang="en-US" b="1" dirty="0">
                <a:solidFill>
                  <a:srgbClr val="FF0000"/>
                </a:solidFill>
                <a:latin typeface="Georgia" pitchFamily="18" charset="0"/>
              </a:rPr>
              <a:t>раза</a:t>
            </a: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, 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по сравнению с Линезолидом</a:t>
            </a:r>
            <a:r>
              <a:rPr lang="ru-RU" altLang="en-US" baseline="30000" dirty="0">
                <a:solidFill>
                  <a:srgbClr val="111111"/>
                </a:solidFill>
                <a:latin typeface="Georgia" pitchFamily="18" charset="0"/>
              </a:rPr>
              <a:t>1,2,3</a:t>
            </a:r>
            <a:r>
              <a:rPr lang="ru-RU" dirty="0">
                <a:latin typeface="Georgia" pitchFamily="18" charset="0"/>
              </a:rPr>
              <a:t> 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Внутриклеточная кумуляция  - </a:t>
            </a:r>
            <a:r>
              <a:rPr lang="ru-RU" altLang="en-US" b="1" dirty="0">
                <a:solidFill>
                  <a:srgbClr val="FF0000"/>
                </a:solidFill>
                <a:latin typeface="Georgia" pitchFamily="18" charset="0"/>
              </a:rPr>
              <a:t>в 10 раз выше</a:t>
            </a: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, 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чем у Линезолида</a:t>
            </a:r>
            <a:r>
              <a:rPr lang="ru-RU" altLang="en-US" baseline="30000" dirty="0">
                <a:solidFill>
                  <a:srgbClr val="111111"/>
                </a:solidFill>
                <a:latin typeface="Georgia" pitchFamily="18" charset="0"/>
              </a:rPr>
              <a:t>4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b="1" dirty="0">
                <a:latin typeface="Georgia" pitchFamily="18" charset="0"/>
              </a:rPr>
              <a:t>Потенциал к развитию </a:t>
            </a:r>
            <a:r>
              <a:rPr lang="ru-RU" b="1" dirty="0" err="1">
                <a:latin typeface="Georgia" pitchFamily="18" charset="0"/>
              </a:rPr>
              <a:t>резистентности</a:t>
            </a:r>
            <a:r>
              <a:rPr lang="ru-RU" b="1" dirty="0">
                <a:latin typeface="Georgia" pitchFamily="18" charset="0"/>
              </a:rPr>
              <a:t> снизился в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16 раз</a:t>
            </a:r>
            <a:r>
              <a:rPr lang="ru-RU" b="1" baseline="30000" dirty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en-US" altLang="en-US" dirty="0">
              <a:solidFill>
                <a:srgbClr val="11111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342900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Cfr</a:t>
            </a:r>
            <a:r>
              <a:rPr lang="en-US" sz="1400" dirty="0"/>
              <a:t> = </a:t>
            </a:r>
            <a:r>
              <a:rPr lang="ru-RU" sz="1400" dirty="0" err="1"/>
              <a:t>резистентность</a:t>
            </a:r>
            <a:r>
              <a:rPr lang="ru-RU" sz="1400" dirty="0"/>
              <a:t> к </a:t>
            </a:r>
            <a:r>
              <a:rPr lang="ru-RU" sz="1400" dirty="0" err="1"/>
              <a:t>хлорамфениколу-флорфениколу</a:t>
            </a:r>
            <a:endParaRPr lang="en-US" sz="14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BC1383-8ED1-4055-BAF2-F6EE8F10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09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Механизм действия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Тедизолида</a:t>
            </a:r>
            <a:endParaRPr lang="en-US" sz="2800" b="1" noProof="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idx="1"/>
          </p:nvPr>
        </p:nvSpPr>
        <p:spPr>
          <a:xfrm>
            <a:off x="410119" y="1556792"/>
            <a:ext cx="3440545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noProof="0" dirty="0">
                <a:latin typeface="Georgia" pitchFamily="18" charset="0"/>
              </a:rPr>
              <a:t>Тедизолид проявляет противомикробное действие, связываясь с</a:t>
            </a:r>
            <a:r>
              <a:rPr lang="ru-RU" sz="2000" dirty="0">
                <a:latin typeface="Georgia" pitchFamily="18" charset="0"/>
              </a:rPr>
              <a:t> 23</a:t>
            </a:r>
            <a:r>
              <a:rPr lang="fr-CA" sz="2000" dirty="0">
                <a:latin typeface="Georgia" pitchFamily="18" charset="0"/>
              </a:rPr>
              <a:t>S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рРНК</a:t>
            </a:r>
            <a:r>
              <a:rPr lang="ru-RU" sz="2000" dirty="0">
                <a:latin typeface="Georgia" pitchFamily="18" charset="0"/>
              </a:rPr>
              <a:t> на </a:t>
            </a:r>
            <a:r>
              <a:rPr lang="ru-RU" sz="2000" dirty="0" err="1">
                <a:latin typeface="Georgia" pitchFamily="18" charset="0"/>
              </a:rPr>
              <a:t>пептидилтрансферазном</a:t>
            </a:r>
            <a:r>
              <a:rPr lang="ru-RU" sz="2000" dirty="0">
                <a:latin typeface="Georgia" pitchFamily="18" charset="0"/>
              </a:rPr>
              <a:t> центре бактериальной рибосомы, и блокирует синтез белка</a:t>
            </a:r>
            <a:endParaRPr lang="en-US" sz="2000" baseline="30000" noProof="0" dirty="0">
              <a:latin typeface="Georgia" pitchFamily="18" charset="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310959" y="3263630"/>
            <a:ext cx="7645763" cy="1209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39775" lvl="1" indent="-3429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Tahoma" pitchFamily="34" charset="0"/>
              <a:buChar char="–"/>
            </a:pPr>
            <a:endParaRPr kumimoji="0" lang="en-CA" sz="16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6020014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Shaw KJ, et al. </a:t>
            </a:r>
            <a:r>
              <a:rPr lang="en-US" sz="1400" dirty="0" err="1"/>
              <a:t>Antimicrob</a:t>
            </a:r>
            <a:r>
              <a:rPr lang="en-US" sz="1400" dirty="0"/>
              <a:t> Agents Chemother. 2008;52:4442-4447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72514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>
                <a:latin typeface="Georgia" pitchFamily="18" charset="0"/>
              </a:rPr>
              <a:t>иРНК</a:t>
            </a:r>
            <a:r>
              <a:rPr lang="ru-RU" sz="1400" i="1" dirty="0">
                <a:latin typeface="Georgia" pitchFamily="18" charset="0"/>
              </a:rPr>
              <a:t> – РНК, содержащая информацию о первичной структуре (аминокислотной последовательности) белков</a:t>
            </a:r>
          </a:p>
          <a:p>
            <a:endParaRPr lang="ru-RU" sz="1400" i="1" dirty="0">
              <a:latin typeface="Georgia" pitchFamily="18" charset="0"/>
            </a:endParaRPr>
          </a:p>
          <a:p>
            <a:r>
              <a:rPr lang="ru-RU" sz="1400" i="1" dirty="0" err="1">
                <a:latin typeface="Georgia" pitchFamily="18" charset="0"/>
              </a:rPr>
              <a:t>рРНК</a:t>
            </a:r>
            <a:r>
              <a:rPr lang="ru-RU" sz="1400" i="1" dirty="0">
                <a:latin typeface="Georgia" pitchFamily="18" charset="0"/>
              </a:rPr>
              <a:t> – </a:t>
            </a:r>
            <a:r>
              <a:rPr lang="ru-RU" sz="1400" i="1" dirty="0" err="1">
                <a:latin typeface="Georgia" pitchFamily="18" charset="0"/>
              </a:rPr>
              <a:t>рибосомная</a:t>
            </a:r>
            <a:r>
              <a:rPr lang="ru-RU" sz="1400" i="1" dirty="0">
                <a:latin typeface="Georgia" pitchFamily="18" charset="0"/>
              </a:rPr>
              <a:t> РНК</a:t>
            </a:r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53650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8192124-8828-444E-84D1-E2C4A5162A32}"/>
              </a:ext>
            </a:extLst>
          </p:cNvPr>
          <p:cNvSpPr txBox="1">
            <a:spLocks/>
          </p:cNvSpPr>
          <p:nvPr/>
        </p:nvSpPr>
        <p:spPr>
          <a:xfrm>
            <a:off x="3656620" y="658249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>
                    <a:tint val="75000"/>
                  </a:schemeClr>
                </a:solidFill>
              </a:rPr>
              <a:t>RU-SIV-00002 06.2019</a:t>
            </a: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8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578C-CBA0-40FD-87BC-5E68B76C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18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Информация о раскрытии финансовой заинтересованности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12886-3386-4BAB-A105-A3D03A10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44898"/>
            <a:ext cx="8291264" cy="4818707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/>
              <a:t>Настоящим лектор подтверждает, что он(а) получает гонорары за консультационные услуги в области научной и педагогической деятельности (образовательные услуги, научные статьи, участие в экспертных советах, участие в исследованиях и др.) от следующих компаний:</a:t>
            </a:r>
            <a:r>
              <a:rPr lang="en-US" altLang="ru-RU" sz="1600" dirty="0"/>
              <a:t> ____________________</a:t>
            </a:r>
            <a:r>
              <a:rPr lang="ru-RU" altLang="ru-RU" sz="1600" dirty="0"/>
              <a:t>.</a:t>
            </a:r>
            <a:r>
              <a:rPr lang="en-US" altLang="ru-RU" sz="1600" dirty="0"/>
              <a:t>  </a:t>
            </a:r>
            <a:endParaRPr lang="ru-RU" altLang="ru-RU" sz="1600" dirty="0"/>
          </a:p>
          <a:p>
            <a:pPr algn="just">
              <a:spcBef>
                <a:spcPct val="0"/>
              </a:spcBef>
            </a:pPr>
            <a:r>
              <a:rPr lang="ru-RU" altLang="ru-RU" sz="1600" dirty="0"/>
              <a:t>Данная презентация поддерживается компанией MSD.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0250CA-CE6B-43FD-82B2-FEFD217A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367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D046DD-B0CC-485D-9C26-57BA0C7E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6" y="427443"/>
            <a:ext cx="5290125" cy="52901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5244B04D-EB75-496C-90DC-4B8B9AEFF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90" y="355761"/>
            <a:ext cx="5290126" cy="5290126"/>
          </a:xfrm>
          <a:prstGeom prst="rect">
            <a:avLst/>
          </a:prstGeom>
        </p:spPr>
      </p:pic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74562" y="476672"/>
            <a:ext cx="8417918" cy="497554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400" b="1" dirty="0">
                <a:latin typeface="Georgia" pitchFamily="18" charset="0"/>
              </a:rPr>
              <a:t>Тедизолид обладает повышенной связывающей активностью,</a:t>
            </a:r>
            <a:r>
              <a:rPr lang="en-US" sz="2400" b="1" dirty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по сравнению с</a:t>
            </a:r>
            <a:r>
              <a:rPr lang="en-US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Линезолидом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619672" y="6381329"/>
            <a:ext cx="583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1400" dirty="0">
                <a:latin typeface="+mn-lt"/>
              </a:rPr>
              <a:t>Shaw  KJ, et al. </a:t>
            </a:r>
            <a:r>
              <a:rPr lang="en-US" sz="1400" dirty="0" err="1">
                <a:latin typeface="+mn-lt"/>
              </a:rPr>
              <a:t>Antimicrob</a:t>
            </a:r>
            <a:r>
              <a:rPr lang="en-US" sz="1400" dirty="0">
                <a:latin typeface="+mn-lt"/>
              </a:rPr>
              <a:t> Agents </a:t>
            </a:r>
            <a:r>
              <a:rPr lang="en-US" sz="1400" dirty="0" err="1">
                <a:latin typeface="+mn-lt"/>
              </a:rPr>
              <a:t>Chemother</a:t>
            </a:r>
            <a:r>
              <a:rPr lang="en-US" sz="1400" dirty="0">
                <a:latin typeface="+mn-lt"/>
              </a:rPr>
              <a:t>. 2008; 52(12):4442-4447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8036" y="4841473"/>
            <a:ext cx="710838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Более высокая активность </a:t>
            </a:r>
            <a:r>
              <a:rPr lang="ru-RU" dirty="0" err="1">
                <a:latin typeface="Georgia" pitchFamily="18" charset="0"/>
              </a:rPr>
              <a:t>Тедизолида</a:t>
            </a:r>
            <a:r>
              <a:rPr lang="ru-RU" dirty="0">
                <a:latin typeface="Georgia" pitchFamily="18" charset="0"/>
              </a:rPr>
              <a:t>, по сравнению с </a:t>
            </a:r>
            <a:r>
              <a:rPr lang="ru-RU" dirty="0" err="1">
                <a:latin typeface="Georgia" pitchFamily="18" charset="0"/>
              </a:rPr>
              <a:t>Линезодидом</a:t>
            </a:r>
            <a:r>
              <a:rPr lang="ru-RU" dirty="0">
                <a:latin typeface="Georgia" pitchFamily="18" charset="0"/>
              </a:rPr>
              <a:t>, обусловлена более тесной взаимосвязью </a:t>
            </a:r>
            <a:r>
              <a:rPr lang="ru-RU" dirty="0" err="1">
                <a:latin typeface="Georgia" pitchFamily="18" charset="0"/>
              </a:rPr>
              <a:t>Тедизолида</a:t>
            </a:r>
            <a:r>
              <a:rPr lang="ru-RU" dirty="0">
                <a:latin typeface="Georgia" pitchFamily="18" charset="0"/>
              </a:rPr>
              <a:t> с рибосомой 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5216176" y="1212113"/>
            <a:ext cx="485215" cy="478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31740" y="6084078"/>
            <a:ext cx="2605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Georgia" pitchFamily="18" charset="0"/>
              </a:rPr>
              <a:t>значимые водородные связи</a:t>
            </a:r>
          </a:p>
        </p:txBody>
      </p:sp>
      <p:sp>
        <p:nvSpPr>
          <p:cNvPr id="24" name="Овал 23"/>
          <p:cNvSpPr/>
          <p:nvPr/>
        </p:nvSpPr>
        <p:spPr>
          <a:xfrm>
            <a:off x="474562" y="6078246"/>
            <a:ext cx="286774" cy="26744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28389" y="1715299"/>
            <a:ext cx="286774" cy="26744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06170" y="2165893"/>
            <a:ext cx="409799" cy="38217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12691" y="3761679"/>
            <a:ext cx="653188" cy="59282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76221" y="3258318"/>
            <a:ext cx="588150" cy="54850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5D76EA8-5667-4D2E-BF03-855ED229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8196" y="6535217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21CD1F2-EBF2-4284-B0BA-CF352192B54C}"/>
              </a:ext>
            </a:extLst>
          </p:cNvPr>
          <p:cNvSpPr/>
          <p:nvPr/>
        </p:nvSpPr>
        <p:spPr>
          <a:xfrm>
            <a:off x="2206171" y="1414840"/>
            <a:ext cx="1185000" cy="2939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7468461-A3F4-4EB4-B56A-8CA0883C9D48}"/>
              </a:ext>
            </a:extLst>
          </p:cNvPr>
          <p:cNvSpPr/>
          <p:nvPr/>
        </p:nvSpPr>
        <p:spPr>
          <a:xfrm>
            <a:off x="6037945" y="1414840"/>
            <a:ext cx="798286" cy="2562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0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433032" y="4587966"/>
            <a:ext cx="388395" cy="128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9361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Тедизолид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проявил более высокую активность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отношении г</a:t>
            </a:r>
            <a:r>
              <a:rPr lang="ru-RU" alt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рамположительных возбудителей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in vitro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GB" alt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*</a:t>
            </a:r>
            <a:endParaRPr altLang="en-US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" name="Text Box 176"/>
          <p:cNvSpPr txBox="1">
            <a:spLocks noChangeArrowheads="1"/>
          </p:cNvSpPr>
          <p:nvPr/>
        </p:nvSpPr>
        <p:spPr bwMode="auto">
          <a:xfrm>
            <a:off x="2195736" y="6309320"/>
            <a:ext cx="622531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dirty="0" err="1">
                <a:latin typeface="+mn-lt"/>
              </a:rPr>
              <a:t>Sahm</a:t>
            </a:r>
            <a:r>
              <a:rPr lang="en-US" sz="1600" dirty="0">
                <a:latin typeface="+mn-lt"/>
              </a:rPr>
              <a:t> D, et al. </a:t>
            </a:r>
            <a:r>
              <a:rPr lang="en-GB" sz="1600" dirty="0" err="1">
                <a:latin typeface="+mn-lt"/>
              </a:rPr>
              <a:t>Diagn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Microbiol</a:t>
            </a:r>
            <a:r>
              <a:rPr lang="en-GB" sz="1600" dirty="0">
                <a:latin typeface="+mn-lt"/>
              </a:rPr>
              <a:t> Infect Dis. 2015;81(2):112-8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20456" y="1309392"/>
            <a:ext cx="9568628" cy="4711896"/>
            <a:chOff x="1516186" y="1035404"/>
            <a:chExt cx="9568628" cy="4151051"/>
          </a:xfrm>
        </p:grpSpPr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1600413931"/>
                </p:ext>
              </p:extLst>
            </p:nvPr>
          </p:nvGraphicFramePr>
          <p:xfrm>
            <a:off x="1516186" y="1132813"/>
            <a:ext cx="7967967" cy="39819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" name="Group 5"/>
            <p:cNvGrpSpPr/>
            <p:nvPr/>
          </p:nvGrpSpPr>
          <p:grpSpPr>
            <a:xfrm>
              <a:off x="1610825" y="1035404"/>
              <a:ext cx="9473989" cy="4151051"/>
              <a:chOff x="1610825" y="1035404"/>
              <a:chExt cx="9473989" cy="4151051"/>
            </a:xfrm>
          </p:grpSpPr>
          <p:sp>
            <p:nvSpPr>
              <p:cNvPr id="17" name="Rectangle 51"/>
              <p:cNvSpPr>
                <a:spLocks noChangeArrowheads="1"/>
              </p:cNvSpPr>
              <p:nvPr/>
            </p:nvSpPr>
            <p:spPr bwMode="gray">
              <a:xfrm>
                <a:off x="5523714" y="1035404"/>
                <a:ext cx="5561100" cy="298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2075" tIns="46038" rIns="92075" bIns="46038" anchor="b">
                <a:spAutoFit/>
              </a:bodyPr>
              <a:lstStyle>
                <a:lvl1pPr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145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latinLnBrk="1" hangingPunct="1"/>
                <a:r>
                  <a:rPr kumimoji="1" lang="en-US" altLang="ko-KR" sz="1600" dirty="0">
                    <a:solidFill>
                      <a:srgbClr val="000000"/>
                    </a:solidFill>
                    <a:latin typeface="Georgia" pitchFamily="18" charset="0"/>
                  </a:rPr>
                  <a:t>   N=6884 </a:t>
                </a:r>
                <a:r>
                  <a:rPr kumimoji="1" lang="ru-RU" altLang="ko-KR" sz="1600" dirty="0" err="1">
                    <a:solidFill>
                      <a:srgbClr val="000000"/>
                    </a:solidFill>
                    <a:latin typeface="Georgia" pitchFamily="18" charset="0"/>
                  </a:rPr>
                  <a:t>изолятов</a:t>
                </a:r>
                <a:r>
                  <a:rPr kumimoji="1" lang="en-US" altLang="ko-KR" sz="1600" dirty="0">
                    <a:solidFill>
                      <a:srgbClr val="000000"/>
                    </a:solidFill>
                    <a:latin typeface="Georgia" pitchFamily="18" charset="0"/>
                  </a:rPr>
                  <a:t> (2011-2012</a:t>
                </a:r>
                <a:r>
                  <a:rPr kumimoji="1" lang="en-US" altLang="ko-KR" sz="1600" dirty="0">
                    <a:solidFill>
                      <a:srgbClr val="000000"/>
                    </a:solidFill>
                    <a:latin typeface="+mn-lt"/>
                  </a:rPr>
                  <a:t>)</a:t>
                </a:r>
              </a:p>
            </p:txBody>
          </p:sp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6603834" y="4882186"/>
                <a:ext cx="2520280" cy="304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ru-RU" altLang="en-US" sz="1600" b="1" dirty="0">
                    <a:solidFill>
                      <a:srgbClr val="000000"/>
                    </a:solidFill>
                    <a:latin typeface="+mn-lt"/>
                  </a:rPr>
                  <a:t>МПК</a:t>
                </a:r>
                <a:r>
                  <a:rPr lang="en-US" altLang="en-US" sz="1600" b="1" baseline="-25000" dirty="0">
                    <a:solidFill>
                      <a:srgbClr val="000000"/>
                    </a:solidFill>
                    <a:latin typeface="+mn-lt"/>
                  </a:rPr>
                  <a:t>90</a:t>
                </a:r>
                <a:r>
                  <a:rPr lang="en-US" altLang="en-US" sz="1600" b="1" dirty="0">
                    <a:solidFill>
                      <a:srgbClr val="000000"/>
                    </a:solidFill>
                    <a:latin typeface="+mn-lt"/>
                  </a:rPr>
                  <a:t> (</a:t>
                </a:r>
                <a:r>
                  <a:rPr lang="ru-RU" altLang="en-US" sz="1600" b="1" dirty="0">
                    <a:solidFill>
                      <a:srgbClr val="000000"/>
                    </a:solidFill>
                    <a:latin typeface="+mn-lt"/>
                  </a:rPr>
                  <a:t>мкг</a:t>
                </a:r>
                <a:r>
                  <a:rPr lang="en-US" altLang="en-US" sz="1600" b="1" dirty="0">
                    <a:solidFill>
                      <a:srgbClr val="000000"/>
                    </a:solidFill>
                    <a:latin typeface="+mn-lt"/>
                  </a:rPr>
                  <a:t>/</a:t>
                </a:r>
                <a:r>
                  <a:rPr lang="ru-RU" altLang="en-US" sz="1600" b="1" dirty="0">
                    <a:solidFill>
                      <a:srgbClr val="000000"/>
                    </a:solidFill>
                    <a:latin typeface="+mn-lt"/>
                  </a:rPr>
                  <a:t>мл</a:t>
                </a:r>
                <a:r>
                  <a:rPr lang="en-US" altLang="en-US" sz="1600" b="1" dirty="0">
                    <a:solidFill>
                      <a:srgbClr val="000000"/>
                    </a:solidFill>
                    <a:latin typeface="+mn-lt"/>
                  </a:rPr>
                  <a:t>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043994" y="4108025"/>
                <a:ext cx="2195736" cy="65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Georgia" pitchFamily="18" charset="0"/>
                  </a:rPr>
                  <a:t>*</a:t>
                </a:r>
                <a:r>
                  <a:rPr lang="ru-RU" sz="1400" dirty="0">
                    <a:latin typeface="Georgia" pitchFamily="18" charset="0"/>
                  </a:rPr>
                  <a:t>Глобальная наблюдательная</a:t>
                </a:r>
                <a:endParaRPr lang="en-US" sz="1400" dirty="0">
                  <a:latin typeface="Georgia" pitchFamily="18" charset="0"/>
                </a:endParaRPr>
              </a:p>
              <a:p>
                <a:r>
                  <a:rPr lang="ru-RU" sz="1400" dirty="0">
                    <a:latin typeface="Georgia" pitchFamily="18" charset="0"/>
                  </a:rPr>
                  <a:t>программа </a:t>
                </a:r>
                <a:r>
                  <a:rPr lang="en-GB" sz="1400" dirty="0">
                    <a:latin typeface="Georgia" pitchFamily="18" charset="0"/>
                  </a:rPr>
                  <a:t>STAR</a:t>
                </a:r>
              </a:p>
            </p:txBody>
          </p:sp>
          <p:grpSp>
            <p:nvGrpSpPr>
              <p:cNvPr id="5" name="Group 3"/>
              <p:cNvGrpSpPr/>
              <p:nvPr/>
            </p:nvGrpSpPr>
            <p:grpSpPr>
              <a:xfrm>
                <a:off x="1610825" y="1333938"/>
                <a:ext cx="1672253" cy="3143858"/>
                <a:chOff x="1610825" y="1333938"/>
                <a:chExt cx="1672253" cy="3143858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638204" y="2773107"/>
                  <a:ext cx="164487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sz="1200" dirty="0"/>
                    <a:t>Другие </a:t>
                  </a:r>
                  <a:r>
                    <a:rPr lang="en-US" sz="1200" dirty="0" err="1"/>
                    <a:t>CoNS</a:t>
                  </a:r>
                  <a:r>
                    <a:rPr lang="en-GB" sz="1200" dirty="0"/>
                    <a:t>, n=186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061270" y="2046992"/>
                  <a:ext cx="122180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/>
                    <a:t>MSSA</a:t>
                  </a:r>
                  <a:r>
                    <a:rPr lang="en-GB" sz="1200" dirty="0"/>
                    <a:t>, n=2729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053254" y="1697360"/>
                  <a:ext cx="122982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/>
                    <a:t>MRSA</a:t>
                  </a:r>
                  <a:r>
                    <a:rPr lang="en-GB" sz="1200" dirty="0"/>
                    <a:t>, n=1770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873718" y="4200797"/>
                  <a:ext cx="140936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1200" i="1" dirty="0"/>
                    <a:t>E. </a:t>
                  </a:r>
                  <a:r>
                    <a:rPr lang="en-GB" sz="1200" i="1" dirty="0" err="1"/>
                    <a:t>faecalis</a:t>
                  </a:r>
                  <a:r>
                    <a:rPr lang="en-GB" sz="1200" dirty="0"/>
                    <a:t>, n=634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856084" y="3844756"/>
                  <a:ext cx="142699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1200" i="1" dirty="0"/>
                    <a:t>E. </a:t>
                  </a:r>
                  <a:r>
                    <a:rPr lang="en-GB" sz="1200" i="1" dirty="0" err="1"/>
                    <a:t>faecium</a:t>
                  </a:r>
                  <a:r>
                    <a:rPr lang="en-GB" sz="1200" dirty="0"/>
                    <a:t>, n=221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840054" y="1333938"/>
                  <a:ext cx="144302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200">
                      <a:solidFill>
                        <a:schemeClr val="tx2"/>
                      </a:solidFill>
                    </a:defRPr>
                  </a:lvl1pPr>
                </a:lstStyle>
                <a:p>
                  <a:pPr algn="r"/>
                  <a:r>
                    <a:rPr lang="en-GB" i="1" dirty="0">
                      <a:solidFill>
                        <a:schemeClr val="tx1"/>
                      </a:solidFill>
                    </a:rPr>
                    <a:t>S. </a:t>
                  </a:r>
                  <a:r>
                    <a:rPr lang="en-GB" i="1" dirty="0" err="1">
                      <a:solidFill>
                        <a:schemeClr val="tx1"/>
                      </a:solidFill>
                    </a:rPr>
                    <a:t>aureus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, n=4499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610825" y="2415677"/>
                  <a:ext cx="167225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200" i="1">
                      <a:solidFill>
                        <a:schemeClr val="tx2"/>
                      </a:solidFill>
                    </a:defRPr>
                  </a:lvl1pPr>
                </a:lstStyle>
                <a:p>
                  <a:pPr algn="r"/>
                  <a:r>
                    <a:rPr lang="en-GB" dirty="0">
                      <a:solidFill>
                        <a:schemeClr val="tx1"/>
                      </a:solidFill>
                    </a:rPr>
                    <a:t>S. 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epidermidis</a:t>
                  </a:r>
                  <a:r>
                    <a:rPr lang="en-GB" i="0" dirty="0">
                      <a:solidFill>
                        <a:schemeClr val="tx1"/>
                      </a:solidFill>
                    </a:rPr>
                    <a:t>, n=351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729448" y="3128457"/>
                  <a:ext cx="15536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200" i="1">
                      <a:solidFill>
                        <a:schemeClr val="tx2"/>
                      </a:solidFill>
                    </a:defRPr>
                  </a:lvl1pPr>
                </a:lstStyle>
                <a:p>
                  <a:pPr algn="r"/>
                  <a:r>
                    <a:rPr lang="en-GB" dirty="0">
                      <a:solidFill>
                        <a:schemeClr val="tx1"/>
                      </a:solidFill>
                    </a:rPr>
                    <a:t>S. 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pyogenes</a:t>
                  </a:r>
                  <a:r>
                    <a:rPr lang="en-GB" i="0" dirty="0">
                      <a:solidFill>
                        <a:schemeClr val="tx1"/>
                      </a:solidFill>
                    </a:rPr>
                    <a:t>, n=407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695784" y="3489018"/>
                  <a:ext cx="158729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200" i="1">
                      <a:solidFill>
                        <a:schemeClr val="tx2"/>
                      </a:solidFill>
                    </a:defRPr>
                  </a:lvl1pPr>
                </a:lstStyle>
                <a:p>
                  <a:pPr algn="r"/>
                  <a:r>
                    <a:rPr lang="en-GB" dirty="0">
                      <a:solidFill>
                        <a:schemeClr val="tx1"/>
                      </a:solidFill>
                    </a:rPr>
                    <a:t>S. 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agalactiae</a:t>
                  </a:r>
                  <a:r>
                    <a:rPr lang="en-GB" i="0" dirty="0">
                      <a:solidFill>
                        <a:schemeClr val="tx1"/>
                      </a:solidFill>
                    </a:rPr>
                    <a:t>, n=530</a:t>
                  </a: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6876256" y="2348880"/>
            <a:ext cx="2088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eorgia" pitchFamily="18" charset="0"/>
              </a:rPr>
              <a:t>CoNS</a:t>
            </a:r>
            <a:r>
              <a:rPr lang="en-US" sz="1400" dirty="0">
                <a:latin typeface="Georgia" pitchFamily="18" charset="0"/>
              </a:rPr>
              <a:t> – </a:t>
            </a:r>
            <a:r>
              <a:rPr lang="ru-RU" sz="1400" dirty="0" err="1">
                <a:latin typeface="Georgia" pitchFamily="18" charset="0"/>
              </a:rPr>
              <a:t>коагулазонегативные</a:t>
            </a:r>
            <a:r>
              <a:rPr lang="ru-RU" sz="1400" dirty="0">
                <a:latin typeface="Georgia" pitchFamily="18" charset="0"/>
              </a:rPr>
              <a:t> стафилококки</a:t>
            </a:r>
          </a:p>
          <a:p>
            <a:endParaRPr lang="ru-RU" sz="1400" dirty="0">
              <a:latin typeface="Georgia" pitchFamily="18" charset="0"/>
            </a:endParaRPr>
          </a:p>
          <a:p>
            <a:r>
              <a:rPr lang="ru-RU" sz="1400" dirty="0">
                <a:latin typeface="Georgia" pitchFamily="18" charset="0"/>
              </a:rPr>
              <a:t>МПК – минимальная подавляющая концентрация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1555F9-85B4-4EED-A8C6-212CCAA0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34294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78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42075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Тедизолид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проявил более высокую активность  против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поли</a:t>
            </a:r>
            <a:r>
              <a:rPr lang="ru-RU" altLang="en-US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резистентных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 возбудителей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in vitro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2784481" y="6469872"/>
            <a:ext cx="6068057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dirty="0" err="1"/>
              <a:t>Zhanel</a:t>
            </a:r>
            <a:r>
              <a:rPr lang="en-US" sz="1000" dirty="0"/>
              <a:t> GG, et al. </a:t>
            </a:r>
            <a:r>
              <a:rPr lang="en-GB" sz="1000" dirty="0"/>
              <a:t>Drugs 2015;75:253-270.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62" y="6108554"/>
            <a:ext cx="867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CoNS</a:t>
            </a:r>
            <a:r>
              <a:rPr lang="en-US" sz="1000" dirty="0"/>
              <a:t> – </a:t>
            </a:r>
            <a:r>
              <a:rPr lang="ru-RU" sz="1000" dirty="0" err="1"/>
              <a:t>коагулазонегативные</a:t>
            </a:r>
            <a:r>
              <a:rPr lang="ru-RU" sz="1000" dirty="0"/>
              <a:t> стафилококки; </a:t>
            </a:r>
            <a:r>
              <a:rPr lang="en-US" sz="1000" dirty="0"/>
              <a:t>PS</a:t>
            </a:r>
            <a:r>
              <a:rPr lang="ru-RU" sz="1000" dirty="0"/>
              <a:t>/</a:t>
            </a:r>
            <a:r>
              <a:rPr lang="en-US" sz="1000" dirty="0"/>
              <a:t>PR – </a:t>
            </a:r>
            <a:r>
              <a:rPr lang="ru-RU" sz="1000" dirty="0"/>
              <a:t>чувствительные/резистентные к пенициллину; </a:t>
            </a:r>
            <a:r>
              <a:rPr lang="en-US" sz="1000" dirty="0"/>
              <a:t>VR</a:t>
            </a:r>
            <a:r>
              <a:rPr lang="ru-RU" sz="1000" dirty="0"/>
              <a:t>/</a:t>
            </a:r>
            <a:r>
              <a:rPr lang="en-US" sz="1000" dirty="0"/>
              <a:t>VS – </a:t>
            </a:r>
            <a:r>
              <a:rPr lang="ru-RU" sz="1000" dirty="0"/>
              <a:t>резистентные/чувствительные к</a:t>
            </a:r>
            <a:endParaRPr lang="en-US" sz="1000" dirty="0"/>
          </a:p>
          <a:p>
            <a:r>
              <a:rPr lang="ru-RU" sz="1000" dirty="0"/>
              <a:t> </a:t>
            </a:r>
            <a:r>
              <a:rPr lang="ru-RU" sz="1000" dirty="0" err="1"/>
              <a:t>ванкомицину</a:t>
            </a:r>
            <a:r>
              <a:rPr lang="ru-RU" sz="1000" dirty="0"/>
              <a:t>; </a:t>
            </a:r>
            <a:r>
              <a:rPr lang="en-US" sz="1000" dirty="0"/>
              <a:t>MR</a:t>
            </a:r>
            <a:r>
              <a:rPr lang="ru-RU" sz="1000" dirty="0"/>
              <a:t>/</a:t>
            </a:r>
            <a:r>
              <a:rPr lang="en-US" sz="1000" dirty="0"/>
              <a:t>MS – </a:t>
            </a:r>
            <a:r>
              <a:rPr lang="ru-RU" sz="1000" dirty="0"/>
              <a:t>резистентные/чувствительные к </a:t>
            </a:r>
            <a:r>
              <a:rPr lang="ru-RU" sz="1000" dirty="0" err="1"/>
              <a:t>метициллину</a:t>
            </a:r>
            <a:r>
              <a:rPr lang="ru-RU" sz="1000" dirty="0"/>
              <a:t>, МПК – минимальная подавляющая концентрация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1340768"/>
            <a:ext cx="325076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err="1">
                <a:latin typeface="Georgia" pitchFamily="18" charset="0"/>
              </a:rPr>
              <a:t>Тедизолид</a:t>
            </a:r>
            <a:r>
              <a:rPr lang="ru-RU" sz="1600" dirty="0">
                <a:latin typeface="Georgia" pitchFamily="18" charset="0"/>
              </a:rPr>
              <a:t> активнее в отношении стафилококков, стрептококков и энтерококков, включая: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i="1" dirty="0" err="1">
                <a:latin typeface="Georgia" pitchFamily="18" charset="0"/>
              </a:rPr>
              <a:t>ванкомицин-резистентные</a:t>
            </a:r>
            <a:r>
              <a:rPr lang="ru-RU" i="1" dirty="0">
                <a:latin typeface="Georgia" pitchFamily="18" charset="0"/>
              </a:rPr>
              <a:t> энтерококки (</a:t>
            </a:r>
            <a:r>
              <a:rPr lang="en-US" i="1" dirty="0">
                <a:latin typeface="Georgia" pitchFamily="18" charset="0"/>
              </a:rPr>
              <a:t>VRE</a:t>
            </a:r>
            <a:r>
              <a:rPr lang="ru-RU" i="1" dirty="0">
                <a:latin typeface="Georgia" pitchFamily="18" charset="0"/>
              </a:rPr>
              <a:t>),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i="1" dirty="0">
                <a:latin typeface="Georgia" pitchFamily="18" charset="0"/>
              </a:rPr>
              <a:t>пенициллин-резистентные пневмококки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i="1" dirty="0" err="1">
                <a:latin typeface="Georgia" pitchFamily="18" charset="0"/>
              </a:rPr>
              <a:t>метициллин</a:t>
            </a:r>
            <a:r>
              <a:rPr lang="ru-RU" i="1" dirty="0">
                <a:latin typeface="Georgia" pitchFamily="18" charset="0"/>
              </a:rPr>
              <a:t>-резистентные </a:t>
            </a:r>
            <a:r>
              <a:rPr lang="ru-RU" i="1" dirty="0" err="1">
                <a:latin typeface="Georgia" pitchFamily="18" charset="0"/>
              </a:rPr>
              <a:t>коагулазонегативные</a:t>
            </a:r>
            <a:r>
              <a:rPr lang="ru-RU" i="1" dirty="0">
                <a:latin typeface="Georgia" pitchFamily="18" charset="0"/>
              </a:rPr>
              <a:t> </a:t>
            </a:r>
            <a:r>
              <a:rPr lang="ru-RU" i="1" dirty="0" err="1">
                <a:latin typeface="Georgia" pitchFamily="18" charset="0"/>
              </a:rPr>
              <a:t>стафиллококки</a:t>
            </a:r>
            <a:endParaRPr lang="en-US" i="1" dirty="0">
              <a:latin typeface="Georgia" pitchFamily="18" charset="0"/>
            </a:endParaRP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i="1" dirty="0">
                <a:latin typeface="Georgia" pitchFamily="18" charset="0"/>
              </a:rPr>
              <a:t>MRSA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4762" y="5329916"/>
            <a:ext cx="10028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512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6039" y="2146434"/>
            <a:ext cx="3962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512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6039" y="2905111"/>
            <a:ext cx="3962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512</a:t>
            </a:r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544616" cy="43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779912" y="4509120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en-US" sz="1400" b="1" dirty="0">
                <a:solidFill>
                  <a:srgbClr val="000000"/>
                </a:solidFill>
                <a:latin typeface="+mn-lt"/>
              </a:rPr>
              <a:t>МПК</a:t>
            </a:r>
            <a:r>
              <a:rPr lang="en-US" altLang="en-US" sz="1400" b="1" baseline="-25000" dirty="0">
                <a:solidFill>
                  <a:srgbClr val="000000"/>
                </a:solidFill>
                <a:latin typeface="+mn-lt"/>
              </a:rPr>
              <a:t>90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ru-RU" altLang="en-US" sz="1400" b="1" dirty="0">
                <a:solidFill>
                  <a:srgbClr val="000000"/>
                </a:solidFill>
                <a:latin typeface="+mn-lt"/>
              </a:rPr>
              <a:t>мкг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ru-RU" altLang="en-US" sz="1400" b="1" dirty="0">
                <a:solidFill>
                  <a:srgbClr val="000000"/>
                </a:solidFill>
                <a:latin typeface="+mn-lt"/>
              </a:rPr>
              <a:t>мл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1CC83-1F68-40D6-8A1A-1FB6D6DA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0536" y="6553887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531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83556"/>
            <a:ext cx="7200400" cy="3889659"/>
          </a:xfrm>
          <a:prstGeom prst="rect">
            <a:avLst/>
          </a:prstGeom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352928" cy="432048"/>
          </a:xfrm>
        </p:spPr>
        <p:txBody>
          <a:bodyPr anchor="ctr">
            <a:noAutofit/>
          </a:bodyPr>
          <a:lstStyle/>
          <a:p>
            <a:pPr algn="l" eaLnBrk="1" hangingPunct="1"/>
            <a:r>
              <a:rPr lang="ru-RU" sz="2400" b="1" dirty="0" err="1">
                <a:latin typeface="Georgia" pitchFamily="18" charset="0"/>
              </a:rPr>
              <a:t>Тедизолид</a:t>
            </a:r>
            <a:r>
              <a:rPr lang="ru-RU" sz="2400" b="1" dirty="0">
                <a:latin typeface="Georgia" pitchFamily="18" charset="0"/>
              </a:rPr>
              <a:t> хорошо проникает в мышечную и жировую ткань</a:t>
            </a:r>
            <a:endParaRPr lang="en-US" sz="2400" b="1" i="1" dirty="0">
              <a:latin typeface="Georgia" pitchFamily="18" charset="0"/>
            </a:endParaRPr>
          </a:p>
        </p:txBody>
      </p:sp>
      <p:sp>
        <p:nvSpPr>
          <p:cNvPr id="5" name="Text Box 176"/>
          <p:cNvSpPr txBox="1">
            <a:spLocks noChangeArrowheads="1"/>
          </p:cNvSpPr>
          <p:nvPr/>
        </p:nvSpPr>
        <p:spPr bwMode="auto">
          <a:xfrm>
            <a:off x="3638069" y="6534543"/>
            <a:ext cx="3182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 err="1">
                <a:latin typeface="+mn-lt"/>
              </a:rPr>
              <a:t>Sahre</a:t>
            </a:r>
            <a:r>
              <a:rPr lang="en-US" sz="1600" dirty="0">
                <a:latin typeface="+mn-lt"/>
              </a:rPr>
              <a:t> M, et al. IJAA 2012;40:51</a:t>
            </a:r>
            <a:r>
              <a:rPr lang="en-GB" sz="1600" dirty="0">
                <a:latin typeface="+mn-lt"/>
              </a:rPr>
              <a:t>–</a:t>
            </a:r>
            <a:r>
              <a:rPr lang="ru-RU" sz="1600" dirty="0">
                <a:latin typeface="+mn-lt"/>
              </a:rPr>
              <a:t>5</a:t>
            </a:r>
            <a:r>
              <a:rPr lang="en-US" sz="1600" dirty="0">
                <a:latin typeface="+mn-lt"/>
              </a:rPr>
              <a:t>4.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716402" y="5441172"/>
            <a:ext cx="77111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ru-RU" b="0" dirty="0">
                <a:latin typeface="Georgia" pitchFamily="18" charset="0"/>
              </a:rPr>
              <a:t>Отношение показателей площади под кривой для несвязанной фракции составили 1,1 и 1,2 для жировой ткани/плазмы крови и мышечной ткани/плазмы крови, соответственно.</a:t>
            </a:r>
            <a:endParaRPr lang="en-US" b="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4937" y="1669368"/>
            <a:ext cx="276739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Плазма крови – несвязанная фракция</a:t>
            </a:r>
          </a:p>
          <a:p>
            <a:r>
              <a:rPr lang="ru-RU" sz="1100" b="1" dirty="0"/>
              <a:t>Мышцы</a:t>
            </a:r>
          </a:p>
          <a:p>
            <a:r>
              <a:rPr lang="ru-RU" sz="1100" b="1" dirty="0"/>
              <a:t>Подкожно-жировая клетчатка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3FCA7B6-846A-4805-B364-5CBD3A51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8520" y="6534543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038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7634"/>
            <a:ext cx="7704855" cy="113911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Элиминация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Тедизолида</a:t>
            </a:r>
            <a:endParaRPr lang="en-US" sz="2800" b="1" baseline="30000" noProof="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5229200"/>
            <a:ext cx="8473725" cy="792089"/>
          </a:xfr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Autofit/>
          </a:bodyPr>
          <a:lstStyle/>
          <a:p>
            <a:pPr marL="355600" indent="-355600">
              <a:buNone/>
            </a:pPr>
            <a:r>
              <a:rPr lang="ru-RU" sz="2000" dirty="0">
                <a:latin typeface="Georgia" pitchFamily="18" charset="0"/>
              </a:rPr>
              <a:t>      </a:t>
            </a:r>
            <a:r>
              <a:rPr lang="ru-RU" sz="2000" dirty="0" err="1">
                <a:latin typeface="Georgia" pitchFamily="18" charset="0"/>
              </a:rPr>
              <a:t>Тедизолид</a:t>
            </a:r>
            <a:r>
              <a:rPr lang="ru-RU" sz="2000" dirty="0">
                <a:latin typeface="Georgia" pitchFamily="18" charset="0"/>
              </a:rPr>
              <a:t> выводится преимущественно в виде неактивного </a:t>
            </a:r>
            <a:r>
              <a:rPr lang="ru-RU" sz="2000" dirty="0" err="1">
                <a:latin typeface="Georgia" pitchFamily="18" charset="0"/>
              </a:rPr>
              <a:t>конъюгата</a:t>
            </a:r>
            <a:r>
              <a:rPr lang="ru-RU" sz="2000" dirty="0">
                <a:latin typeface="Georgia" pitchFamily="18" charset="0"/>
              </a:rPr>
              <a:t> с сульфатом</a:t>
            </a:r>
            <a:r>
              <a:rPr lang="ru-RU" sz="18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4288" y="3583755"/>
            <a:ext cx="14401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Кал</a:t>
            </a:r>
            <a:r>
              <a:rPr lang="en-US" b="1" dirty="0"/>
              <a:t>: 8</a:t>
            </a:r>
            <a:r>
              <a:rPr lang="ru-RU" b="1" dirty="0"/>
              <a:t>2</a:t>
            </a:r>
            <a:r>
              <a:rPr lang="en-US" b="1" dirty="0"/>
              <a:t>%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Моча</a:t>
            </a:r>
            <a:r>
              <a:rPr lang="en-US" b="1" dirty="0"/>
              <a:t>: 18%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23727" y="3871157"/>
            <a:ext cx="518737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/>
              <a:t>Время сбора материала для анализа</a:t>
            </a:r>
          </a:p>
          <a:p>
            <a:pPr algn="ctr"/>
            <a:r>
              <a:rPr lang="en-GB" sz="1200" b="1" dirty="0"/>
              <a:t>(</a:t>
            </a:r>
            <a:r>
              <a:rPr lang="ru-RU" sz="1200" b="1" dirty="0"/>
              <a:t>часы после введения дозы препарата</a:t>
            </a:r>
            <a:r>
              <a:rPr lang="en-GB" sz="1200" b="1" dirty="0"/>
              <a:t>)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251520" y="1268760"/>
            <a:ext cx="8651392" cy="3600400"/>
            <a:chOff x="371393" y="2807754"/>
            <a:chExt cx="8480456" cy="1918977"/>
          </a:xfrm>
        </p:grpSpPr>
        <p:sp>
          <p:nvSpPr>
            <p:cNvPr id="25" name="TextBox 24"/>
            <p:cNvSpPr txBox="1"/>
            <p:nvPr/>
          </p:nvSpPr>
          <p:spPr>
            <a:xfrm>
              <a:off x="1027532" y="4036110"/>
              <a:ext cx="187281" cy="1731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600" dirty="0"/>
                <a:t>20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39750" y="3418897"/>
              <a:ext cx="17762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dirty="0"/>
                <a:t>Выделенная доза радиоактивного вещества, </a:t>
              </a:r>
              <a:r>
                <a:rPr lang="en-GB" sz="1200" b="1" dirty="0"/>
                <a:t>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21173" y="4323111"/>
              <a:ext cx="93640" cy="1731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600" dirty="0"/>
                <a:t>0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62114" y="2984284"/>
              <a:ext cx="0" cy="14541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60331" y="4435675"/>
              <a:ext cx="546858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81807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296937" y="4123445"/>
              <a:ext cx="6470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27532" y="3756509"/>
              <a:ext cx="187281" cy="1731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600" dirty="0"/>
                <a:t>40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1296937" y="3843844"/>
              <a:ext cx="6470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027532" y="3465801"/>
              <a:ext cx="187281" cy="1731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600" dirty="0"/>
                <a:t>60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1296937" y="3553136"/>
              <a:ext cx="6470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26160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81816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30819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75637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24730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22493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376099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927360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933892" y="2899658"/>
              <a:ext cx="280921" cy="1731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600" dirty="0"/>
                <a:t>100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1296937" y="2986994"/>
              <a:ext cx="6470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578869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022445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473043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1027532" y="3187932"/>
              <a:ext cx="187281" cy="1731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600" dirty="0"/>
                <a:t>80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H="1">
              <a:off x="1296937" y="3275268"/>
              <a:ext cx="6470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385794" y="4511287"/>
              <a:ext cx="5591653" cy="215444"/>
              <a:chOff x="1931870" y="5060524"/>
              <a:chExt cx="5430836" cy="21544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315650" y="5060524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24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47224" y="5060524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48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189774" y="5060524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72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25865" y="5060524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96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008196" y="5060524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120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444373" y="5060524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144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64547" y="5060524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288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30992" y="5060524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264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95159" y="5060524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240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885451" y="5060524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168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316268" y="5060524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192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53907" y="5060524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216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931870" y="5060524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1400" b="1" dirty="0"/>
                  <a:t>0</a:t>
                </a:r>
              </a:p>
            </p:txBody>
          </p:sp>
        </p:grpSp>
        <p:cxnSp>
          <p:nvCxnSpPr>
            <p:cNvPr id="121" name="Straight Connector 120"/>
            <p:cNvCxnSpPr/>
            <p:nvPr/>
          </p:nvCxnSpPr>
          <p:spPr>
            <a:xfrm>
              <a:off x="1435497" y="4435675"/>
              <a:ext cx="0" cy="50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4"/>
            <p:cNvGrpSpPr/>
            <p:nvPr/>
          </p:nvGrpSpPr>
          <p:grpSpPr>
            <a:xfrm>
              <a:off x="7131295" y="2917417"/>
              <a:ext cx="1089610" cy="267641"/>
              <a:chOff x="3395761" y="1517386"/>
              <a:chExt cx="1212423" cy="3805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795872" y="1517386"/>
                <a:ext cx="812312" cy="3805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400" dirty="0">
                    <a:latin typeface="+mn-lt"/>
                  </a:rPr>
                  <a:t>Моча</a:t>
                </a:r>
                <a:endParaRPr lang="en-GB" sz="1400" dirty="0">
                  <a:latin typeface="+mn-lt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38357" y="1638652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395761" y="1692652"/>
                <a:ext cx="39319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"/>
            <p:cNvGrpSpPr/>
            <p:nvPr/>
          </p:nvGrpSpPr>
          <p:grpSpPr>
            <a:xfrm>
              <a:off x="7131886" y="3149851"/>
              <a:ext cx="1301925" cy="267642"/>
              <a:chOff x="3395761" y="1500157"/>
              <a:chExt cx="1448668" cy="38056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796679" y="1500157"/>
                <a:ext cx="1047750" cy="3805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400" dirty="0">
                    <a:latin typeface="+mn-lt"/>
                  </a:rPr>
                  <a:t>Кал</a:t>
                </a:r>
                <a:endParaRPr lang="en-GB" sz="1400" dirty="0">
                  <a:latin typeface="+mn-lt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538357" y="1638652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395761" y="1692652"/>
                <a:ext cx="393192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22"/>
            <p:cNvGrpSpPr/>
            <p:nvPr/>
          </p:nvGrpSpPr>
          <p:grpSpPr>
            <a:xfrm>
              <a:off x="7120900" y="3402762"/>
              <a:ext cx="1730949" cy="454990"/>
              <a:chOff x="3431129" y="1512462"/>
              <a:chExt cx="1404237" cy="646962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3728433" y="1512462"/>
                <a:ext cx="1106933" cy="6469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400" dirty="0">
                    <a:latin typeface="+mn-lt"/>
                  </a:rPr>
                  <a:t>Всего</a:t>
                </a:r>
              </a:p>
              <a:p>
                <a:r>
                  <a:rPr lang="en-GB" sz="1400" dirty="0">
                    <a:latin typeface="+mn-lt"/>
                  </a:rPr>
                  <a:t> (</a:t>
                </a:r>
                <a:r>
                  <a:rPr lang="ru-RU" sz="1400" dirty="0">
                    <a:latin typeface="+mn-lt"/>
                  </a:rPr>
                  <a:t>моча</a:t>
                </a:r>
                <a:r>
                  <a:rPr lang="en-GB" sz="1400" dirty="0">
                    <a:latin typeface="+mn-lt"/>
                  </a:rPr>
                  <a:t> + </a:t>
                </a:r>
                <a:r>
                  <a:rPr lang="ru-RU" sz="1400" dirty="0">
                    <a:latin typeface="+mn-lt"/>
                  </a:rPr>
                  <a:t>кал</a:t>
                </a:r>
                <a:r>
                  <a:rPr lang="en-GB" sz="1400" dirty="0">
                    <a:latin typeface="+mn-lt"/>
                  </a:rPr>
                  <a:t>)</a:t>
                </a:r>
              </a:p>
            </p:txBody>
          </p:sp>
          <p:sp>
            <p:nvSpPr>
              <p:cNvPr id="125" name="Isosceles Triangle 124"/>
              <p:cNvSpPr/>
              <p:nvPr/>
            </p:nvSpPr>
            <p:spPr>
              <a:xfrm>
                <a:off x="3538357" y="1654464"/>
                <a:ext cx="108000" cy="108001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3431129" y="1708465"/>
                <a:ext cx="315674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 flipH="1">
              <a:off x="1296937" y="4406833"/>
              <a:ext cx="6470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79"/>
            <p:cNvGrpSpPr/>
            <p:nvPr/>
          </p:nvGrpSpPr>
          <p:grpSpPr>
            <a:xfrm>
              <a:off x="3172245" y="4100805"/>
              <a:ext cx="118242" cy="109634"/>
              <a:chOff x="5930443" y="3871399"/>
              <a:chExt cx="131569" cy="292740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83"/>
            <p:cNvGrpSpPr/>
            <p:nvPr/>
          </p:nvGrpSpPr>
          <p:grpSpPr>
            <a:xfrm>
              <a:off x="3619515" y="4100805"/>
              <a:ext cx="118242" cy="109634"/>
              <a:chOff x="5930443" y="3871399"/>
              <a:chExt cx="131569" cy="292740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87"/>
            <p:cNvGrpSpPr/>
            <p:nvPr/>
          </p:nvGrpSpPr>
          <p:grpSpPr>
            <a:xfrm>
              <a:off x="4064644" y="4102479"/>
              <a:ext cx="118242" cy="109634"/>
              <a:chOff x="5930443" y="3871399"/>
              <a:chExt cx="131569" cy="292740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91"/>
            <p:cNvGrpSpPr/>
            <p:nvPr/>
          </p:nvGrpSpPr>
          <p:grpSpPr>
            <a:xfrm>
              <a:off x="4520472" y="4100805"/>
              <a:ext cx="118242" cy="109634"/>
              <a:chOff x="5930443" y="3871399"/>
              <a:chExt cx="131569" cy="292740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95"/>
            <p:cNvGrpSpPr/>
            <p:nvPr/>
          </p:nvGrpSpPr>
          <p:grpSpPr>
            <a:xfrm>
              <a:off x="2722837" y="4105829"/>
              <a:ext cx="118242" cy="109634"/>
              <a:chOff x="5930443" y="3871399"/>
              <a:chExt cx="131569" cy="292740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99"/>
            <p:cNvGrpSpPr/>
            <p:nvPr/>
          </p:nvGrpSpPr>
          <p:grpSpPr>
            <a:xfrm>
              <a:off x="2269148" y="4114202"/>
              <a:ext cx="118242" cy="112983"/>
              <a:chOff x="5930443" y="3871399"/>
              <a:chExt cx="131569" cy="292740"/>
            </a:xfrm>
          </p:grpSpPr>
          <p:cxnSp>
            <p:nvCxnSpPr>
              <p:cNvPr id="201" name="Straight Connector 200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203"/>
            <p:cNvGrpSpPr/>
            <p:nvPr/>
          </p:nvGrpSpPr>
          <p:grpSpPr>
            <a:xfrm>
              <a:off x="1819739" y="4153500"/>
              <a:ext cx="118242" cy="107179"/>
              <a:chOff x="5930443" y="3871399"/>
              <a:chExt cx="131569" cy="292740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07"/>
            <p:cNvGrpSpPr/>
            <p:nvPr/>
          </p:nvGrpSpPr>
          <p:grpSpPr>
            <a:xfrm>
              <a:off x="1819739" y="4123356"/>
              <a:ext cx="118242" cy="110528"/>
              <a:chOff x="5930443" y="3871399"/>
              <a:chExt cx="131569" cy="292740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11"/>
            <p:cNvGrpSpPr/>
            <p:nvPr/>
          </p:nvGrpSpPr>
          <p:grpSpPr>
            <a:xfrm>
              <a:off x="1819739" y="4341063"/>
              <a:ext cx="118242" cy="83733"/>
              <a:chOff x="5930443" y="3871399"/>
              <a:chExt cx="131569" cy="292740"/>
            </a:xfrm>
          </p:grpSpPr>
          <p:cxnSp>
            <p:nvCxnSpPr>
              <p:cNvPr id="213" name="Straight Connector 212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215"/>
            <p:cNvGrpSpPr/>
            <p:nvPr/>
          </p:nvGrpSpPr>
          <p:grpSpPr>
            <a:xfrm>
              <a:off x="2269148" y="3522149"/>
              <a:ext cx="118242" cy="741879"/>
              <a:chOff x="5930443" y="3871399"/>
              <a:chExt cx="131569" cy="292740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219"/>
            <p:cNvGrpSpPr/>
            <p:nvPr/>
          </p:nvGrpSpPr>
          <p:grpSpPr>
            <a:xfrm>
              <a:off x="2269148" y="3286020"/>
              <a:ext cx="118242" cy="730156"/>
              <a:chOff x="5930443" y="3871399"/>
              <a:chExt cx="131569" cy="292740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223"/>
            <p:cNvGrpSpPr/>
            <p:nvPr/>
          </p:nvGrpSpPr>
          <p:grpSpPr>
            <a:xfrm>
              <a:off x="1447372" y="4284124"/>
              <a:ext cx="118242" cy="90433"/>
              <a:chOff x="5930443" y="3871399"/>
              <a:chExt cx="131569" cy="292740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227"/>
            <p:cNvGrpSpPr/>
            <p:nvPr/>
          </p:nvGrpSpPr>
          <p:grpSpPr>
            <a:xfrm>
              <a:off x="1528694" y="4235558"/>
              <a:ext cx="118242" cy="90433"/>
              <a:chOff x="5930443" y="3871399"/>
              <a:chExt cx="131569" cy="292740"/>
            </a:xfrm>
          </p:grpSpPr>
          <p:cxnSp>
            <p:nvCxnSpPr>
              <p:cNvPr id="229" name="Straight Connector 228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231"/>
            <p:cNvGrpSpPr/>
            <p:nvPr/>
          </p:nvGrpSpPr>
          <p:grpSpPr>
            <a:xfrm>
              <a:off x="1601454" y="4202064"/>
              <a:ext cx="118242" cy="102155"/>
              <a:chOff x="5930443" y="3871399"/>
              <a:chExt cx="131569" cy="292740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235"/>
            <p:cNvGrpSpPr/>
            <p:nvPr/>
          </p:nvGrpSpPr>
          <p:grpSpPr>
            <a:xfrm>
              <a:off x="2722837" y="3224057"/>
              <a:ext cx="118242" cy="855757"/>
              <a:chOff x="5930443" y="3871399"/>
              <a:chExt cx="131569" cy="292740"/>
            </a:xfrm>
          </p:grpSpPr>
          <p:cxnSp>
            <p:nvCxnSpPr>
              <p:cNvPr id="237" name="Straight Connector 236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239"/>
            <p:cNvGrpSpPr/>
            <p:nvPr/>
          </p:nvGrpSpPr>
          <p:grpSpPr>
            <a:xfrm>
              <a:off x="2722837" y="2974532"/>
              <a:ext cx="118242" cy="855757"/>
              <a:chOff x="5930443" y="3871399"/>
              <a:chExt cx="131569" cy="292740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243"/>
            <p:cNvGrpSpPr/>
            <p:nvPr/>
          </p:nvGrpSpPr>
          <p:grpSpPr>
            <a:xfrm>
              <a:off x="3172245" y="3170468"/>
              <a:ext cx="118242" cy="500726"/>
              <a:chOff x="5930443" y="3871399"/>
              <a:chExt cx="131569" cy="292740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247"/>
            <p:cNvGrpSpPr/>
            <p:nvPr/>
          </p:nvGrpSpPr>
          <p:grpSpPr>
            <a:xfrm>
              <a:off x="3172245" y="2924291"/>
              <a:ext cx="118242" cy="485654"/>
              <a:chOff x="5930443" y="3871399"/>
              <a:chExt cx="131569" cy="292740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251"/>
            <p:cNvGrpSpPr/>
            <p:nvPr/>
          </p:nvGrpSpPr>
          <p:grpSpPr>
            <a:xfrm>
              <a:off x="3619515" y="3143673"/>
              <a:ext cx="118242" cy="514124"/>
              <a:chOff x="5930443" y="3871399"/>
              <a:chExt cx="131569" cy="292740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255"/>
            <p:cNvGrpSpPr/>
            <p:nvPr/>
          </p:nvGrpSpPr>
          <p:grpSpPr>
            <a:xfrm>
              <a:off x="3619515" y="2890798"/>
              <a:ext cx="118242" cy="509099"/>
              <a:chOff x="5930443" y="3871399"/>
              <a:chExt cx="131569" cy="292740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259"/>
            <p:cNvGrpSpPr/>
            <p:nvPr/>
          </p:nvGrpSpPr>
          <p:grpSpPr>
            <a:xfrm>
              <a:off x="4064644" y="3177167"/>
              <a:ext cx="118242" cy="242827"/>
              <a:chOff x="5930443" y="3871399"/>
              <a:chExt cx="131569" cy="292740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263"/>
            <p:cNvGrpSpPr/>
            <p:nvPr/>
          </p:nvGrpSpPr>
          <p:grpSpPr>
            <a:xfrm>
              <a:off x="4064644" y="2936014"/>
              <a:ext cx="118242" cy="211008"/>
              <a:chOff x="5930443" y="3871399"/>
              <a:chExt cx="131569" cy="292740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267"/>
            <p:cNvGrpSpPr/>
            <p:nvPr/>
          </p:nvGrpSpPr>
          <p:grpSpPr>
            <a:xfrm>
              <a:off x="4520472" y="3182190"/>
              <a:ext cx="118242" cy="164118"/>
              <a:chOff x="5930443" y="3871399"/>
              <a:chExt cx="131569" cy="292740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271"/>
            <p:cNvGrpSpPr/>
            <p:nvPr/>
          </p:nvGrpSpPr>
          <p:grpSpPr>
            <a:xfrm>
              <a:off x="4520472" y="2949411"/>
              <a:ext cx="118242" cy="123925"/>
              <a:chOff x="5930443" y="3871399"/>
              <a:chExt cx="131569" cy="292740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275"/>
            <p:cNvGrpSpPr/>
            <p:nvPr/>
          </p:nvGrpSpPr>
          <p:grpSpPr>
            <a:xfrm>
              <a:off x="4967740" y="4100805"/>
              <a:ext cx="118242" cy="109634"/>
              <a:chOff x="5930443" y="3871399"/>
              <a:chExt cx="131569" cy="292740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279"/>
            <p:cNvGrpSpPr/>
            <p:nvPr/>
          </p:nvGrpSpPr>
          <p:grpSpPr>
            <a:xfrm>
              <a:off x="4967740" y="3178842"/>
              <a:ext cx="118242" cy="162444"/>
              <a:chOff x="5930443" y="3871399"/>
              <a:chExt cx="131569" cy="292740"/>
            </a:xfrm>
          </p:grpSpPr>
          <p:cxnSp>
            <p:nvCxnSpPr>
              <p:cNvPr id="281" name="Straight Connector 280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283"/>
            <p:cNvGrpSpPr/>
            <p:nvPr/>
          </p:nvGrpSpPr>
          <p:grpSpPr>
            <a:xfrm>
              <a:off x="4967740" y="2942713"/>
              <a:ext cx="118242" cy="120578"/>
              <a:chOff x="5930443" y="3871399"/>
              <a:chExt cx="131569" cy="292740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287"/>
            <p:cNvGrpSpPr/>
            <p:nvPr/>
          </p:nvGrpSpPr>
          <p:grpSpPr>
            <a:xfrm>
              <a:off x="5412868" y="4100805"/>
              <a:ext cx="118242" cy="109634"/>
              <a:chOff x="5930443" y="3871399"/>
              <a:chExt cx="131569" cy="292740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291"/>
            <p:cNvGrpSpPr/>
            <p:nvPr/>
          </p:nvGrpSpPr>
          <p:grpSpPr>
            <a:xfrm>
              <a:off x="5412868" y="3177167"/>
              <a:ext cx="118242" cy="157419"/>
              <a:chOff x="5930443" y="3871399"/>
              <a:chExt cx="131569" cy="292740"/>
            </a:xfrm>
          </p:grpSpPr>
          <p:cxnSp>
            <p:nvCxnSpPr>
              <p:cNvPr id="293" name="Straight Connector 292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295"/>
            <p:cNvGrpSpPr/>
            <p:nvPr/>
          </p:nvGrpSpPr>
          <p:grpSpPr>
            <a:xfrm>
              <a:off x="5412868" y="2941037"/>
              <a:ext cx="118242" cy="118902"/>
              <a:chOff x="5930443" y="3871399"/>
              <a:chExt cx="131569" cy="292740"/>
            </a:xfrm>
          </p:grpSpPr>
          <p:cxnSp>
            <p:nvCxnSpPr>
              <p:cNvPr id="297" name="Straight Connector 296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299"/>
            <p:cNvGrpSpPr/>
            <p:nvPr/>
          </p:nvGrpSpPr>
          <p:grpSpPr>
            <a:xfrm>
              <a:off x="5870837" y="4100805"/>
              <a:ext cx="118242" cy="109634"/>
              <a:chOff x="5930443" y="3871399"/>
              <a:chExt cx="131569" cy="292740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303"/>
            <p:cNvGrpSpPr/>
            <p:nvPr/>
          </p:nvGrpSpPr>
          <p:grpSpPr>
            <a:xfrm>
              <a:off x="5870837" y="3175491"/>
              <a:ext cx="118242" cy="159094"/>
              <a:chOff x="5930443" y="3871399"/>
              <a:chExt cx="131569" cy="292740"/>
            </a:xfrm>
          </p:grpSpPr>
          <p:cxnSp>
            <p:nvCxnSpPr>
              <p:cNvPr id="305" name="Straight Connector 304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307"/>
            <p:cNvGrpSpPr/>
            <p:nvPr/>
          </p:nvGrpSpPr>
          <p:grpSpPr>
            <a:xfrm>
              <a:off x="5870837" y="2941037"/>
              <a:ext cx="118242" cy="113878"/>
              <a:chOff x="5930443" y="3871399"/>
              <a:chExt cx="131569" cy="292740"/>
            </a:xfrm>
          </p:grpSpPr>
          <p:cxnSp>
            <p:nvCxnSpPr>
              <p:cNvPr id="309" name="Straight Connector 308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311"/>
            <p:cNvGrpSpPr/>
            <p:nvPr/>
          </p:nvGrpSpPr>
          <p:grpSpPr>
            <a:xfrm>
              <a:off x="6388727" y="4100805"/>
              <a:ext cx="118242" cy="109634"/>
              <a:chOff x="5930443" y="3871399"/>
              <a:chExt cx="131569" cy="292740"/>
            </a:xfrm>
          </p:grpSpPr>
          <p:cxnSp>
            <p:nvCxnSpPr>
              <p:cNvPr id="313" name="Straight Connector 312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315"/>
            <p:cNvGrpSpPr/>
            <p:nvPr/>
          </p:nvGrpSpPr>
          <p:grpSpPr>
            <a:xfrm>
              <a:off x="6388727" y="3175491"/>
              <a:ext cx="118242" cy="159094"/>
              <a:chOff x="5930443" y="3871399"/>
              <a:chExt cx="131569" cy="292740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319"/>
            <p:cNvGrpSpPr/>
            <p:nvPr/>
          </p:nvGrpSpPr>
          <p:grpSpPr>
            <a:xfrm>
              <a:off x="6388727" y="2941037"/>
              <a:ext cx="118242" cy="113878"/>
              <a:chOff x="5930443" y="3871399"/>
              <a:chExt cx="131569" cy="292740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323"/>
            <p:cNvGrpSpPr/>
            <p:nvPr/>
          </p:nvGrpSpPr>
          <p:grpSpPr>
            <a:xfrm>
              <a:off x="6763234" y="4100805"/>
              <a:ext cx="118242" cy="109634"/>
              <a:chOff x="5930443" y="3871399"/>
              <a:chExt cx="131569" cy="292740"/>
            </a:xfrm>
          </p:grpSpPr>
          <p:cxnSp>
            <p:nvCxnSpPr>
              <p:cNvPr id="325" name="Straight Connector 324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327"/>
            <p:cNvGrpSpPr/>
            <p:nvPr/>
          </p:nvGrpSpPr>
          <p:grpSpPr>
            <a:xfrm>
              <a:off x="6763234" y="3177167"/>
              <a:ext cx="118242" cy="155744"/>
              <a:chOff x="5930443" y="3871399"/>
              <a:chExt cx="131569" cy="292740"/>
            </a:xfrm>
          </p:grpSpPr>
          <p:cxnSp>
            <p:nvCxnSpPr>
              <p:cNvPr id="329" name="Straight Connector 328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331"/>
            <p:cNvGrpSpPr/>
            <p:nvPr/>
          </p:nvGrpSpPr>
          <p:grpSpPr>
            <a:xfrm>
              <a:off x="6763234" y="2939363"/>
              <a:ext cx="118242" cy="115554"/>
              <a:chOff x="5930443" y="3871399"/>
              <a:chExt cx="131569" cy="292740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5930443" y="387139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5930443" y="4164139"/>
                <a:ext cx="13156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>
                <a:off x="5996227" y="3871399"/>
                <a:ext cx="0" cy="29273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1" name="Freeform 2050"/>
            <p:cNvSpPr/>
            <p:nvPr/>
          </p:nvSpPr>
          <p:spPr>
            <a:xfrm>
              <a:off x="1434615" y="2994542"/>
              <a:ext cx="5390294" cy="1413310"/>
            </a:xfrm>
            <a:custGeom>
              <a:avLst/>
              <a:gdLst>
                <a:gd name="connsiteX0" fmla="*/ 0 w 5997844"/>
                <a:gd name="connsiteY0" fmla="*/ 2009614 h 2009614"/>
                <a:gd name="connsiteX1" fmla="*/ 77492 w 5997844"/>
                <a:gd name="connsiteY1" fmla="*/ 1901126 h 2009614"/>
                <a:gd name="connsiteX2" fmla="*/ 160149 w 5997844"/>
                <a:gd name="connsiteY2" fmla="*/ 1833966 h 2009614"/>
                <a:gd name="connsiteX3" fmla="*/ 253139 w 5997844"/>
                <a:gd name="connsiteY3" fmla="*/ 1782305 h 2009614"/>
                <a:gd name="connsiteX4" fmla="*/ 495946 w 5997844"/>
                <a:gd name="connsiteY4" fmla="*/ 1684149 h 2009614"/>
                <a:gd name="connsiteX5" fmla="*/ 986725 w 5997844"/>
                <a:gd name="connsiteY5" fmla="*/ 935065 h 2009614"/>
                <a:gd name="connsiteX6" fmla="*/ 1493003 w 5997844"/>
                <a:gd name="connsiteY6" fmla="*/ 578604 h 2009614"/>
                <a:gd name="connsiteX7" fmla="*/ 1994115 w 5997844"/>
                <a:gd name="connsiteY7" fmla="*/ 237641 h 2009614"/>
                <a:gd name="connsiteX8" fmla="*/ 2495227 w 5997844"/>
                <a:gd name="connsiteY8" fmla="*/ 216976 h 2009614"/>
                <a:gd name="connsiteX9" fmla="*/ 2991173 w 5997844"/>
                <a:gd name="connsiteY9" fmla="*/ 61993 h 2009614"/>
                <a:gd name="connsiteX10" fmla="*/ 3497451 w 5997844"/>
                <a:gd name="connsiteY10" fmla="*/ 15498 h 2009614"/>
                <a:gd name="connsiteX11" fmla="*/ 3993397 w 5997844"/>
                <a:gd name="connsiteY11" fmla="*/ 10332 h 2009614"/>
                <a:gd name="connsiteX12" fmla="*/ 4494508 w 5997844"/>
                <a:gd name="connsiteY12" fmla="*/ 5166 h 2009614"/>
                <a:gd name="connsiteX13" fmla="*/ 5000786 w 5997844"/>
                <a:gd name="connsiteY13" fmla="*/ 0 h 2009614"/>
                <a:gd name="connsiteX14" fmla="*/ 5584556 w 5997844"/>
                <a:gd name="connsiteY14" fmla="*/ 0 h 2009614"/>
                <a:gd name="connsiteX15" fmla="*/ 5997844 w 5997844"/>
                <a:gd name="connsiteY15" fmla="*/ 5166 h 200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97844" h="2009614">
                  <a:moveTo>
                    <a:pt x="0" y="2009614"/>
                  </a:moveTo>
                  <a:lnTo>
                    <a:pt x="77492" y="1901126"/>
                  </a:lnTo>
                  <a:lnTo>
                    <a:pt x="160149" y="1833966"/>
                  </a:lnTo>
                  <a:lnTo>
                    <a:pt x="253139" y="1782305"/>
                  </a:lnTo>
                  <a:lnTo>
                    <a:pt x="495946" y="1684149"/>
                  </a:lnTo>
                  <a:lnTo>
                    <a:pt x="986725" y="935065"/>
                  </a:lnTo>
                  <a:lnTo>
                    <a:pt x="1493003" y="578604"/>
                  </a:lnTo>
                  <a:lnTo>
                    <a:pt x="1994115" y="237641"/>
                  </a:lnTo>
                  <a:lnTo>
                    <a:pt x="2495227" y="216976"/>
                  </a:lnTo>
                  <a:lnTo>
                    <a:pt x="2991173" y="61993"/>
                  </a:lnTo>
                  <a:lnTo>
                    <a:pt x="3497451" y="15498"/>
                  </a:lnTo>
                  <a:lnTo>
                    <a:pt x="3993397" y="10332"/>
                  </a:lnTo>
                  <a:lnTo>
                    <a:pt x="4494508" y="5166"/>
                  </a:lnTo>
                  <a:lnTo>
                    <a:pt x="5000786" y="0"/>
                  </a:lnTo>
                  <a:lnTo>
                    <a:pt x="5584556" y="0"/>
                  </a:lnTo>
                  <a:lnTo>
                    <a:pt x="5997844" y="5166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53" name="Freeform 2052"/>
            <p:cNvSpPr/>
            <p:nvPr/>
          </p:nvSpPr>
          <p:spPr>
            <a:xfrm>
              <a:off x="1429972" y="3252498"/>
              <a:ext cx="5394936" cy="1155354"/>
            </a:xfrm>
            <a:custGeom>
              <a:avLst/>
              <a:gdLst>
                <a:gd name="connsiteX0" fmla="*/ 0 w 6003010"/>
                <a:gd name="connsiteY0" fmla="*/ 1642821 h 1642821"/>
                <a:gd name="connsiteX1" fmla="*/ 495946 w 6003010"/>
                <a:gd name="connsiteY1" fmla="*/ 1606658 h 1642821"/>
                <a:gd name="connsiteX2" fmla="*/ 997058 w 6003010"/>
                <a:gd name="connsiteY2" fmla="*/ 904068 h 1642821"/>
                <a:gd name="connsiteX3" fmla="*/ 1498169 w 6003010"/>
                <a:gd name="connsiteY3" fmla="*/ 563105 h 1642821"/>
                <a:gd name="connsiteX4" fmla="*/ 1999281 w 6003010"/>
                <a:gd name="connsiteY4" fmla="*/ 232475 h 1642821"/>
                <a:gd name="connsiteX5" fmla="*/ 2495227 w 6003010"/>
                <a:gd name="connsiteY5" fmla="*/ 206644 h 1642821"/>
                <a:gd name="connsiteX6" fmla="*/ 3001505 w 6003010"/>
                <a:gd name="connsiteY6" fmla="*/ 61994 h 1642821"/>
                <a:gd name="connsiteX7" fmla="*/ 3502617 w 6003010"/>
                <a:gd name="connsiteY7" fmla="*/ 15499 h 1642821"/>
                <a:gd name="connsiteX8" fmla="*/ 4003729 w 6003010"/>
                <a:gd name="connsiteY8" fmla="*/ 10333 h 1642821"/>
                <a:gd name="connsiteX9" fmla="*/ 4499674 w 6003010"/>
                <a:gd name="connsiteY9" fmla="*/ 0 h 1642821"/>
                <a:gd name="connsiteX10" fmla="*/ 5005952 w 6003010"/>
                <a:gd name="connsiteY10" fmla="*/ 0 h 1642821"/>
                <a:gd name="connsiteX11" fmla="*/ 5584556 w 6003010"/>
                <a:gd name="connsiteY11" fmla="*/ 0 h 1642821"/>
                <a:gd name="connsiteX12" fmla="*/ 6003010 w 6003010"/>
                <a:gd name="connsiteY12" fmla="*/ 0 h 164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3010" h="1642821">
                  <a:moveTo>
                    <a:pt x="0" y="1642821"/>
                  </a:moveTo>
                  <a:lnTo>
                    <a:pt x="495946" y="1606658"/>
                  </a:lnTo>
                  <a:lnTo>
                    <a:pt x="997058" y="904068"/>
                  </a:lnTo>
                  <a:lnTo>
                    <a:pt x="1498169" y="563105"/>
                  </a:lnTo>
                  <a:lnTo>
                    <a:pt x="1999281" y="232475"/>
                  </a:lnTo>
                  <a:lnTo>
                    <a:pt x="2495227" y="206644"/>
                  </a:lnTo>
                  <a:lnTo>
                    <a:pt x="3001505" y="61994"/>
                  </a:lnTo>
                  <a:lnTo>
                    <a:pt x="3502617" y="15499"/>
                  </a:lnTo>
                  <a:lnTo>
                    <a:pt x="4003729" y="10333"/>
                  </a:lnTo>
                  <a:lnTo>
                    <a:pt x="4499674" y="0"/>
                  </a:lnTo>
                  <a:lnTo>
                    <a:pt x="5005952" y="0"/>
                  </a:lnTo>
                  <a:lnTo>
                    <a:pt x="5584556" y="0"/>
                  </a:lnTo>
                  <a:lnTo>
                    <a:pt x="600301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54" name="Freeform 2053"/>
            <p:cNvSpPr/>
            <p:nvPr/>
          </p:nvSpPr>
          <p:spPr>
            <a:xfrm>
              <a:off x="1429972" y="4153528"/>
              <a:ext cx="5394936" cy="254323"/>
            </a:xfrm>
            <a:custGeom>
              <a:avLst/>
              <a:gdLst>
                <a:gd name="connsiteX0" fmla="*/ 0 w 6003010"/>
                <a:gd name="connsiteY0" fmla="*/ 361627 h 361627"/>
                <a:gd name="connsiteX1" fmla="*/ 72325 w 6003010"/>
                <a:gd name="connsiteY1" fmla="*/ 258305 h 361627"/>
                <a:gd name="connsiteX2" fmla="*/ 170481 w 6003010"/>
                <a:gd name="connsiteY2" fmla="*/ 185979 h 361627"/>
                <a:gd name="connsiteX3" fmla="*/ 253139 w 6003010"/>
                <a:gd name="connsiteY3" fmla="*/ 144650 h 361627"/>
                <a:gd name="connsiteX4" fmla="*/ 506278 w 6003010"/>
                <a:gd name="connsiteY4" fmla="*/ 72325 h 361627"/>
                <a:gd name="connsiteX5" fmla="*/ 997058 w 6003010"/>
                <a:gd name="connsiteY5" fmla="*/ 25830 h 361627"/>
                <a:gd name="connsiteX6" fmla="*/ 1503336 w 6003010"/>
                <a:gd name="connsiteY6" fmla="*/ 5166 h 361627"/>
                <a:gd name="connsiteX7" fmla="*/ 2004447 w 6003010"/>
                <a:gd name="connsiteY7" fmla="*/ 0 h 361627"/>
                <a:gd name="connsiteX8" fmla="*/ 2500393 w 6003010"/>
                <a:gd name="connsiteY8" fmla="*/ 0 h 361627"/>
                <a:gd name="connsiteX9" fmla="*/ 3001505 w 6003010"/>
                <a:gd name="connsiteY9" fmla="*/ 0 h 361627"/>
                <a:gd name="connsiteX10" fmla="*/ 3507783 w 6003010"/>
                <a:gd name="connsiteY10" fmla="*/ 0 h 361627"/>
                <a:gd name="connsiteX11" fmla="*/ 4003729 w 6003010"/>
                <a:gd name="connsiteY11" fmla="*/ 0 h 361627"/>
                <a:gd name="connsiteX12" fmla="*/ 4499674 w 6003010"/>
                <a:gd name="connsiteY12" fmla="*/ 0 h 361627"/>
                <a:gd name="connsiteX13" fmla="*/ 5005952 w 6003010"/>
                <a:gd name="connsiteY13" fmla="*/ 0 h 361627"/>
                <a:gd name="connsiteX14" fmla="*/ 5584556 w 6003010"/>
                <a:gd name="connsiteY14" fmla="*/ 5166 h 361627"/>
                <a:gd name="connsiteX15" fmla="*/ 6003010 w 6003010"/>
                <a:gd name="connsiteY15" fmla="*/ 5166 h 36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03010" h="361627">
                  <a:moveTo>
                    <a:pt x="0" y="361627"/>
                  </a:moveTo>
                  <a:lnTo>
                    <a:pt x="72325" y="258305"/>
                  </a:lnTo>
                  <a:lnTo>
                    <a:pt x="170481" y="185979"/>
                  </a:lnTo>
                  <a:lnTo>
                    <a:pt x="253139" y="144650"/>
                  </a:lnTo>
                  <a:lnTo>
                    <a:pt x="506278" y="72325"/>
                  </a:lnTo>
                  <a:lnTo>
                    <a:pt x="997058" y="25830"/>
                  </a:lnTo>
                  <a:lnTo>
                    <a:pt x="1503336" y="5166"/>
                  </a:lnTo>
                  <a:lnTo>
                    <a:pt x="2004447" y="0"/>
                  </a:lnTo>
                  <a:lnTo>
                    <a:pt x="2500393" y="0"/>
                  </a:lnTo>
                  <a:lnTo>
                    <a:pt x="3001505" y="0"/>
                  </a:lnTo>
                  <a:lnTo>
                    <a:pt x="3507783" y="0"/>
                  </a:lnTo>
                  <a:lnTo>
                    <a:pt x="4003729" y="0"/>
                  </a:lnTo>
                  <a:lnTo>
                    <a:pt x="4499674" y="0"/>
                  </a:lnTo>
                  <a:lnTo>
                    <a:pt x="5005952" y="0"/>
                  </a:lnTo>
                  <a:lnTo>
                    <a:pt x="5584556" y="5166"/>
                  </a:lnTo>
                  <a:lnTo>
                    <a:pt x="6003010" y="5166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48" name="Group 2054"/>
            <p:cNvGrpSpPr/>
            <p:nvPr/>
          </p:nvGrpSpPr>
          <p:grpSpPr>
            <a:xfrm>
              <a:off x="1378486" y="2947497"/>
              <a:ext cx="5492133" cy="1482280"/>
              <a:chOff x="1818005" y="3192916"/>
              <a:chExt cx="6111161" cy="2107685"/>
            </a:xfrm>
          </p:grpSpPr>
          <p:sp>
            <p:nvSpPr>
              <p:cNvPr id="132" name="Isosceles Triangle 131"/>
              <p:cNvSpPr/>
              <p:nvPr/>
            </p:nvSpPr>
            <p:spPr>
              <a:xfrm>
                <a:off x="1818005" y="5192601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Isosceles Triangle 132"/>
              <p:cNvSpPr/>
              <p:nvPr/>
            </p:nvSpPr>
            <p:spPr>
              <a:xfrm>
                <a:off x="1905829" y="5094445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1995606" y="5031268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>
                <a:off x="2075408" y="4981392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>
                <a:off x="2324790" y="4868339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>
                <a:off x="2820229" y="4123519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Isosceles Triangle 137"/>
              <p:cNvSpPr/>
              <p:nvPr/>
            </p:nvSpPr>
            <p:spPr>
              <a:xfrm>
                <a:off x="3328968" y="3764409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Isosceles Triangle 138"/>
              <p:cNvSpPr/>
              <p:nvPr/>
            </p:nvSpPr>
            <p:spPr>
              <a:xfrm>
                <a:off x="3824406" y="3432325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>
                <a:off x="4319845" y="3399074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>
                <a:off x="4818609" y="3262745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5324023" y="3212868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>
                <a:off x="5819462" y="3202892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6318225" y="3199567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Isosceles Triangle 144"/>
              <p:cNvSpPr/>
              <p:nvPr/>
            </p:nvSpPr>
            <p:spPr>
              <a:xfrm>
                <a:off x="6826964" y="3209542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Isosceles Triangle 145"/>
              <p:cNvSpPr/>
              <p:nvPr/>
            </p:nvSpPr>
            <p:spPr>
              <a:xfrm>
                <a:off x="7402205" y="3192916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Isosceles Triangle 146"/>
              <p:cNvSpPr/>
              <p:nvPr/>
            </p:nvSpPr>
            <p:spPr>
              <a:xfrm>
                <a:off x="7821166" y="3192916"/>
                <a:ext cx="108000" cy="1080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2" name="Group 2055"/>
            <p:cNvGrpSpPr/>
            <p:nvPr/>
          </p:nvGrpSpPr>
          <p:grpSpPr>
            <a:xfrm>
              <a:off x="1386387" y="3214561"/>
              <a:ext cx="5485074" cy="1213373"/>
              <a:chOff x="1826797" y="3572660"/>
              <a:chExt cx="6103307" cy="1725320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5824575" y="358354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319875" y="3575382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826061" y="3572660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403004" y="3572660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7822104" y="3572660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326554" y="3594432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820368" y="3640696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319625" y="3782210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824325" y="3817589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326304" y="4141439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820118" y="4481617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322097" y="5175581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826797" y="5189979"/>
                <a:ext cx="108000" cy="108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9" name="Group 2056"/>
            <p:cNvGrpSpPr/>
            <p:nvPr/>
          </p:nvGrpSpPr>
          <p:grpSpPr>
            <a:xfrm>
              <a:off x="1381267" y="4113078"/>
              <a:ext cx="5487469" cy="318802"/>
              <a:chOff x="1821099" y="4850266"/>
              <a:chExt cx="6105973" cy="45331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4816546" y="4856573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325033" y="4856573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822386" y="4856573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317423" y="4853420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828226" y="4853420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318356" y="4850266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823319" y="4856572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325128" y="4859725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7402091" y="4856573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819072" y="4856573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820632" y="4875491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322442" y="4929093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079654" y="4985187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997673" y="5036382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903080" y="5087577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821099" y="5195576"/>
                <a:ext cx="108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6" name="Rectangle 335"/>
          <p:cNvSpPr/>
          <p:nvPr/>
        </p:nvSpPr>
        <p:spPr>
          <a:xfrm>
            <a:off x="395536" y="623731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Ong V, et al. Drug </a:t>
            </a:r>
            <a:r>
              <a:rPr lang="en-GB" sz="1400" dirty="0" err="1">
                <a:latin typeface="+mn-lt"/>
              </a:rPr>
              <a:t>Metab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Dispos</a:t>
            </a:r>
            <a:r>
              <a:rPr lang="en-GB" sz="1400" dirty="0">
                <a:latin typeface="+mn-lt"/>
              </a:rPr>
              <a:t> 2014;42(8):1275</a:t>
            </a:r>
            <a:r>
              <a:rPr lang="en-GB" sz="1400" dirty="0">
                <a:latin typeface="+mn-lt"/>
                <a:sym typeface="Symbol" panose="05050102010706020507" pitchFamily="18" charset="2"/>
              </a:rPr>
              <a:t></a:t>
            </a:r>
            <a:r>
              <a:rPr lang="en-GB" sz="1400" dirty="0">
                <a:latin typeface="+mn-lt"/>
              </a:rPr>
              <a:t>84.</a:t>
            </a:r>
            <a:r>
              <a:rPr lang="ru-RU" sz="1400" dirty="0">
                <a:latin typeface="+mn-lt"/>
              </a:rPr>
              <a:t> 2. Инструкция по медицинскому применению препарата </a:t>
            </a:r>
            <a:r>
              <a:rPr lang="ru-RU" sz="1400" dirty="0" err="1">
                <a:latin typeface="+mn-lt"/>
              </a:rPr>
              <a:t>Сивекстро</a:t>
            </a:r>
            <a:r>
              <a:rPr lang="ru-RU" sz="1400" dirty="0">
                <a:latin typeface="+mn-lt"/>
              </a:rPr>
              <a:t>, ЛП – 003761 -29.07.2016</a:t>
            </a:r>
            <a:endParaRPr lang="en-GB" sz="1400" dirty="0">
              <a:latin typeface="+mn-lt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D61927B6-9ECF-4395-A3E4-AA1AE0B7C220}"/>
              </a:ext>
            </a:extLst>
          </p:cNvPr>
          <p:cNvSpPr/>
          <p:nvPr/>
        </p:nvSpPr>
        <p:spPr>
          <a:xfrm>
            <a:off x="3560692" y="6509526"/>
            <a:ext cx="1593706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</a:rPr>
              <a:t>RU-SIV-00002 0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6.2019</a:t>
            </a: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9616"/>
            <a:ext cx="8444064" cy="7920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Georgia" pitchFamily="18" charset="0"/>
              </a:rPr>
              <a:t>Период полувыведения </a:t>
            </a:r>
            <a:r>
              <a:rPr lang="ru-RU" sz="2400" b="1" dirty="0" err="1">
                <a:latin typeface="Georgia" pitchFamily="18" charset="0"/>
              </a:rPr>
              <a:t>Тедизолида</a:t>
            </a:r>
            <a:r>
              <a:rPr lang="ru-RU" sz="2400" b="1" dirty="0">
                <a:latin typeface="Georgia" pitchFamily="18" charset="0"/>
              </a:rPr>
              <a:t> допускает режим дозирования </a:t>
            </a:r>
            <a:r>
              <a:rPr lang="ru-RU" sz="2400" b="1" i="1" dirty="0">
                <a:latin typeface="Georgia" pitchFamily="18" charset="0"/>
              </a:rPr>
              <a:t>1 раз в сутки</a:t>
            </a:r>
            <a:endParaRPr lang="en-US" sz="2400" b="1" i="1" noProof="0" dirty="0">
              <a:latin typeface="Georgia" pitchFamily="18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122639"/>
              </p:ext>
            </p:extLst>
          </p:nvPr>
        </p:nvGraphicFramePr>
        <p:xfrm>
          <a:off x="398220" y="2116085"/>
          <a:ext cx="8309769" cy="324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58475">
                  <a:extLst>
                    <a:ext uri="{9D8B030D-6E8A-4147-A177-3AD203B41FA5}">
                      <a16:colId xmlns:a16="http://schemas.microsoft.com/office/drawing/2014/main" val="1961390703"/>
                    </a:ext>
                  </a:extLst>
                </a:gridCol>
                <a:gridCol w="1699695">
                  <a:extLst>
                    <a:ext uri="{9D8B030D-6E8A-4147-A177-3AD203B41FA5}">
                      <a16:colId xmlns:a16="http://schemas.microsoft.com/office/drawing/2014/main" val="3419206117"/>
                    </a:ext>
                  </a:extLst>
                </a:gridCol>
                <a:gridCol w="1851599">
                  <a:extLst>
                    <a:ext uri="{9D8B030D-6E8A-4147-A177-3AD203B41FA5}">
                      <a16:colId xmlns:a16="http://schemas.microsoft.com/office/drawing/2014/main" val="1230913549"/>
                    </a:ext>
                  </a:extLst>
                </a:gridCol>
              </a:tblGrid>
              <a:tr h="59641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ФК</a:t>
                      </a:r>
                      <a:r>
                        <a:rPr lang="ru-RU" sz="1600" b="1" baseline="0" dirty="0"/>
                        <a:t> п</a:t>
                      </a:r>
                      <a:r>
                        <a:rPr lang="ru-RU" sz="1600" b="1" dirty="0"/>
                        <a:t>араметры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многократного приема препарата 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dirty="0"/>
                        <a:t>в/в 200мг 1 раз в день)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eorgia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Georgia" pitchFamily="18" charset="0"/>
                        </a:rPr>
                        <a:t> </a:t>
                      </a:r>
                      <a:r>
                        <a:rPr lang="ru-RU" sz="1400" dirty="0">
                          <a:latin typeface="Georgia" pitchFamily="18" charset="0"/>
                        </a:rPr>
                        <a:t>день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itchFamily="18" charset="0"/>
                        </a:rPr>
                        <a:t>7</a:t>
                      </a:r>
                      <a:r>
                        <a:rPr lang="ru-RU" sz="1400" dirty="0">
                          <a:latin typeface="Georgia" pitchFamily="18" charset="0"/>
                        </a:rPr>
                        <a:t> день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5426"/>
                  </a:ext>
                </a:extLst>
              </a:tr>
              <a:tr h="341257"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max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baseline="0" dirty="0"/>
                        <a:t>мкг/мл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baseline="0" dirty="0"/>
                        <a:t>среднее</a:t>
                      </a:r>
                      <a:r>
                        <a:rPr lang="en-US" sz="1400" baseline="0" dirty="0"/>
                        <a:t> (</a:t>
                      </a:r>
                      <a:r>
                        <a:rPr lang="ru-RU" sz="1400" baseline="0" dirty="0"/>
                        <a:t>СО</a:t>
                      </a:r>
                      <a:r>
                        <a:rPr lang="en-US" sz="1400" baseline="0" dirty="0"/>
                        <a:t>)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3 (0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6)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0 (0</a:t>
                      </a:r>
                      <a:r>
                        <a:rPr lang="ru-RU" sz="1400" b="0" dirty="0"/>
                        <a:t>,7</a:t>
                      </a:r>
                      <a:r>
                        <a:rPr lang="en-US" sz="1400" b="0" dirty="0"/>
                        <a:t>)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73498"/>
                  </a:ext>
                </a:extLst>
              </a:tr>
              <a:tr h="341257">
                <a:tc>
                  <a:txBody>
                    <a:bodyPr/>
                    <a:lstStyle/>
                    <a:p>
                      <a:r>
                        <a:rPr lang="en-US" sz="1400" dirty="0"/>
                        <a:t>T</a:t>
                      </a:r>
                      <a:r>
                        <a:rPr lang="en-US" sz="1400" baseline="-25000" dirty="0"/>
                        <a:t>max,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dirty="0"/>
                        <a:t>ч</a:t>
                      </a:r>
                      <a:r>
                        <a:rPr lang="en-US" sz="1400" dirty="0"/>
                        <a:t>, </a:t>
                      </a:r>
                      <a:r>
                        <a:rPr lang="ru-RU" sz="1400" dirty="0"/>
                        <a:t>медиана</a:t>
                      </a:r>
                      <a:r>
                        <a:rPr lang="en-US" sz="1400" dirty="0"/>
                        <a:t> (</a:t>
                      </a:r>
                      <a:r>
                        <a:rPr lang="ru-RU" sz="1400" dirty="0"/>
                        <a:t>диапазон</a:t>
                      </a:r>
                      <a:r>
                        <a:rPr lang="en-US" sz="1400" dirty="0"/>
                        <a:t>)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r>
                        <a:rPr lang="ru-RU" sz="1400" dirty="0"/>
                        <a:t>,1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(0</a:t>
                      </a:r>
                      <a:r>
                        <a:rPr lang="ru-RU" sz="1400" dirty="0"/>
                        <a:t>,</a:t>
                      </a:r>
                      <a:r>
                        <a:rPr lang="en-US" sz="1400" dirty="0"/>
                        <a:t>9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400" dirty="0"/>
                        <a:t>1</a:t>
                      </a:r>
                      <a:r>
                        <a:rPr lang="ru-RU" sz="1400" dirty="0"/>
                        <a:t>,</a:t>
                      </a:r>
                      <a:r>
                        <a:rPr lang="en-US" sz="1400" dirty="0"/>
                        <a:t>5)</a:t>
                      </a:r>
                      <a:r>
                        <a:rPr lang="ru-RU" sz="1400" dirty="0"/>
                        <a:t>*-</a:t>
                      </a: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r>
                        <a:rPr lang="ru-RU" sz="1400" dirty="0"/>
                        <a:t>,2 </a:t>
                      </a:r>
                      <a:r>
                        <a:rPr lang="en-US" sz="1400" dirty="0"/>
                        <a:t>(0</a:t>
                      </a:r>
                      <a:r>
                        <a:rPr lang="ru-RU" sz="1400" dirty="0"/>
                        <a:t>,</a:t>
                      </a:r>
                      <a:r>
                        <a:rPr lang="en-US" sz="1400" dirty="0"/>
                        <a:t>9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400" dirty="0"/>
                        <a:t>1</a:t>
                      </a:r>
                      <a:r>
                        <a:rPr lang="ru-RU" sz="1400" dirty="0"/>
                        <a:t>,</a:t>
                      </a:r>
                      <a:r>
                        <a:rPr lang="en-US" sz="1400" dirty="0"/>
                        <a:t>5)</a:t>
                      </a:r>
                      <a:r>
                        <a:rPr lang="ru-RU" sz="1400" dirty="0"/>
                        <a:t>*-</a:t>
                      </a: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08057"/>
                  </a:ext>
                </a:extLst>
              </a:tr>
              <a:tr h="341257">
                <a:tc>
                  <a:txBody>
                    <a:bodyPr/>
                    <a:lstStyle/>
                    <a:p>
                      <a:r>
                        <a:rPr lang="en-US" sz="1400" dirty="0"/>
                        <a:t>T</a:t>
                      </a:r>
                      <a:r>
                        <a:rPr lang="en-US" sz="1400" baseline="-25000" dirty="0"/>
                        <a:t>½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dirty="0"/>
                        <a:t>ч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baseline="0" dirty="0"/>
                        <a:t>среднее</a:t>
                      </a:r>
                      <a:r>
                        <a:rPr lang="en-US" sz="1400" baseline="0" dirty="0"/>
                        <a:t> (</a:t>
                      </a:r>
                      <a:r>
                        <a:rPr lang="ru-RU" sz="1400" baseline="0" dirty="0"/>
                        <a:t>СО</a:t>
                      </a:r>
                      <a:r>
                        <a:rPr lang="en-US" sz="1400" baseline="0" dirty="0"/>
                        <a:t>)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anose="05050102010706020507" pitchFamily="18" charset="2"/>
                        </a:rPr>
                        <a:t> 12</a:t>
                      </a:r>
                      <a:r>
                        <a:rPr lang="ru-RU" sz="1400" baseline="30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anose="05050102010706020507" pitchFamily="18" charset="2"/>
                        </a:rPr>
                        <a:t> 12</a:t>
                      </a:r>
                      <a:r>
                        <a:rPr lang="ru-RU" sz="1400" baseline="30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68749"/>
                  </a:ext>
                </a:extLst>
              </a:tr>
              <a:tr h="341257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ПФК</a:t>
                      </a:r>
                      <a:r>
                        <a:rPr lang="en-US" sz="1400" baseline="-25000" dirty="0"/>
                        <a:t>0-24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baseline="0" dirty="0"/>
                        <a:t>мкг</a:t>
                      </a:r>
                      <a:r>
                        <a:rPr lang="en-US" sz="1400" baseline="0" dirty="0"/>
                        <a:t>•</a:t>
                      </a:r>
                      <a:r>
                        <a:rPr lang="ru-RU" sz="1400" baseline="0" dirty="0"/>
                        <a:t>ч</a:t>
                      </a:r>
                      <a:r>
                        <a:rPr lang="en-US" sz="1400" baseline="0" dirty="0"/>
                        <a:t>/</a:t>
                      </a:r>
                      <a:r>
                        <a:rPr lang="ru-RU" sz="1400" baseline="0" dirty="0"/>
                        <a:t>мл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baseline="0" dirty="0"/>
                        <a:t>среднее</a:t>
                      </a:r>
                      <a:r>
                        <a:rPr lang="en-US" sz="1400" baseline="0" dirty="0"/>
                        <a:t> (</a:t>
                      </a:r>
                      <a:r>
                        <a:rPr lang="ru-RU" sz="1400" baseline="0" dirty="0"/>
                        <a:t>СО</a:t>
                      </a:r>
                      <a:r>
                        <a:rPr lang="en-US" sz="1400" baseline="0" dirty="0"/>
                        <a:t>)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22</a:t>
                      </a:r>
                      <a:r>
                        <a:rPr lang="ru-RU" sz="1400" b="0" dirty="0"/>
                        <a:t>,3 </a:t>
                      </a:r>
                      <a:r>
                        <a:rPr lang="en-US" sz="1400" b="0" dirty="0"/>
                        <a:t>(4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2)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29</a:t>
                      </a:r>
                      <a:r>
                        <a:rPr lang="ru-RU" sz="1400" b="0" dirty="0"/>
                        <a:t>,2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(6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2)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52512"/>
                  </a:ext>
                </a:extLst>
              </a:tr>
              <a:tr h="596410">
                <a:tc>
                  <a:txBody>
                    <a:bodyPr/>
                    <a:lstStyle/>
                    <a:p>
                      <a:r>
                        <a:rPr lang="ru-RU" sz="1400" dirty="0"/>
                        <a:t>Линейное отношение</a:t>
                      </a:r>
                    </a:p>
                    <a:p>
                      <a:r>
                        <a:rPr lang="en-US" sz="1400" baseline="0" dirty="0"/>
                        <a:t>(</a:t>
                      </a:r>
                      <a:r>
                        <a:rPr lang="ru-RU" sz="1400" baseline="0" dirty="0"/>
                        <a:t>ПФК</a:t>
                      </a:r>
                      <a:r>
                        <a:rPr lang="en-US" sz="1400" baseline="-25000" dirty="0"/>
                        <a:t>0-24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baseline="0" dirty="0"/>
                        <a:t>день</a:t>
                      </a:r>
                      <a:r>
                        <a:rPr lang="en-US" sz="1400" baseline="0" dirty="0"/>
                        <a:t> 7</a:t>
                      </a:r>
                      <a:r>
                        <a:rPr lang="en-US" sz="1400" dirty="0"/>
                        <a:t>/</a:t>
                      </a:r>
                      <a:r>
                        <a:rPr lang="ru-RU" sz="1400" baseline="0" dirty="0"/>
                        <a:t>ПФК</a:t>
                      </a:r>
                      <a:r>
                        <a:rPr lang="en-US" sz="1400" baseline="-25000" dirty="0"/>
                        <a:t>0-24 </a:t>
                      </a:r>
                      <a:r>
                        <a:rPr lang="ru-RU" sz="1400" dirty="0"/>
                        <a:t>день</a:t>
                      </a:r>
                      <a:r>
                        <a:rPr lang="en-US" sz="1400" baseline="0" dirty="0"/>
                        <a:t> 1), </a:t>
                      </a:r>
                      <a:r>
                        <a:rPr lang="ru-RU" sz="1400" baseline="0" dirty="0"/>
                        <a:t>среднее</a:t>
                      </a:r>
                      <a:r>
                        <a:rPr lang="en-US" sz="1400" baseline="0" dirty="0"/>
                        <a:t> (</a:t>
                      </a:r>
                      <a:r>
                        <a:rPr lang="ru-RU" sz="1400" baseline="0" dirty="0"/>
                        <a:t>СО</a:t>
                      </a:r>
                      <a:r>
                        <a:rPr lang="en-US" sz="1400" baseline="0" dirty="0"/>
                        <a:t>)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</a:t>
                      </a:r>
                      <a:r>
                        <a:rPr lang="ru-RU" sz="1400" b="0" dirty="0"/>
                        <a:t>,08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626114"/>
                  </a:ext>
                </a:extLst>
              </a:tr>
              <a:tr h="341257">
                <a:tc>
                  <a:txBody>
                    <a:bodyPr/>
                    <a:lstStyle/>
                    <a:p>
                      <a:r>
                        <a:rPr lang="en-US" sz="1400" dirty="0"/>
                        <a:t>CL,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dirty="0"/>
                        <a:t>л/ч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baseline="0" dirty="0"/>
                        <a:t>среднее</a:t>
                      </a:r>
                      <a:r>
                        <a:rPr lang="en-US" sz="1400" baseline="0" dirty="0"/>
                        <a:t> (</a:t>
                      </a:r>
                      <a:r>
                        <a:rPr lang="ru-RU" sz="1400" baseline="0" dirty="0"/>
                        <a:t>СО</a:t>
                      </a:r>
                      <a:r>
                        <a:rPr lang="en-US" sz="1400" baseline="0" dirty="0"/>
                        <a:t>)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6</a:t>
                      </a:r>
                      <a:r>
                        <a:rPr lang="ru-RU" sz="1400" b="0" dirty="0"/>
                        <a:t>,4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(1</a:t>
                      </a:r>
                      <a:r>
                        <a:rPr lang="ru-RU" sz="1400" b="0" dirty="0"/>
                        <a:t>,2</a:t>
                      </a:r>
                      <a:r>
                        <a:rPr lang="en-US" sz="1400" b="0" dirty="0"/>
                        <a:t>)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5</a:t>
                      </a:r>
                      <a:r>
                        <a:rPr lang="ru-RU" sz="1400" b="0" dirty="0"/>
                        <a:t>,9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(1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4)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rgbClr val="E0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810604"/>
                  </a:ext>
                </a:extLst>
              </a:tr>
              <a:tr h="341257">
                <a:tc>
                  <a:txBody>
                    <a:bodyPr/>
                    <a:lstStyle/>
                    <a:p>
                      <a:r>
                        <a:rPr lang="en-US" sz="1400" dirty="0"/>
                        <a:t>V</a:t>
                      </a:r>
                      <a:r>
                        <a:rPr lang="en-US" sz="1400" baseline="-25000" dirty="0"/>
                        <a:t>ss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dirty="0"/>
                        <a:t>л</a:t>
                      </a:r>
                      <a:r>
                        <a:rPr lang="en-US" sz="1400" baseline="0" dirty="0"/>
                        <a:t>, </a:t>
                      </a:r>
                      <a:r>
                        <a:rPr lang="ru-RU" sz="1400" baseline="0" dirty="0"/>
                        <a:t>среднее</a:t>
                      </a:r>
                      <a:r>
                        <a:rPr lang="en-US" sz="1400" baseline="0" dirty="0"/>
                        <a:t> (</a:t>
                      </a:r>
                      <a:r>
                        <a:rPr lang="ru-RU" sz="1400" baseline="0" dirty="0"/>
                        <a:t>СО</a:t>
                      </a:r>
                      <a:r>
                        <a:rPr lang="en-US" sz="1400" baseline="0" dirty="0"/>
                        <a:t>)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77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6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(15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9)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80</a:t>
                      </a:r>
                      <a:r>
                        <a:rPr lang="ru-RU" sz="1400" b="0" dirty="0"/>
                        <a:t>,</a:t>
                      </a:r>
                      <a:r>
                        <a:rPr lang="en-US" sz="1400" b="0" dirty="0"/>
                        <a:t>1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(21</a:t>
                      </a:r>
                      <a:r>
                        <a:rPr lang="ru-RU" sz="1400" b="0" dirty="0"/>
                        <a:t>,0</a:t>
                      </a:r>
                      <a:r>
                        <a:rPr lang="en-US" sz="1400" b="0" dirty="0"/>
                        <a:t>)</a:t>
                      </a:r>
                      <a:r>
                        <a:rPr lang="ru-RU" sz="1400" b="0" baseline="30000" dirty="0"/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3600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0756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5815" y="5569164"/>
            <a:ext cx="8801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FFFF"/>
              </a:buClr>
              <a:defRPr/>
            </a:pPr>
            <a:r>
              <a:rPr lang="ru-RU" sz="1000" dirty="0"/>
              <a:t>ПФК</a:t>
            </a:r>
            <a:r>
              <a:rPr lang="en-US" sz="1000" dirty="0"/>
              <a:t> = </a:t>
            </a:r>
            <a:r>
              <a:rPr lang="ru-RU" sz="1000" dirty="0"/>
              <a:t>площадь под кривой «концентрация – время»</a:t>
            </a:r>
            <a:r>
              <a:rPr lang="en-US" sz="1000" dirty="0"/>
              <a:t>; CL = </a:t>
            </a:r>
            <a:r>
              <a:rPr lang="ru-RU" sz="1000" dirty="0"/>
              <a:t>общий клиренс</a:t>
            </a:r>
            <a:r>
              <a:rPr lang="en-US" sz="1000" dirty="0"/>
              <a:t>; C</a:t>
            </a:r>
            <a:r>
              <a:rPr lang="ru-RU" sz="1000" baseline="-25000" dirty="0"/>
              <a:t>макс</a:t>
            </a:r>
            <a:r>
              <a:rPr lang="en-US" sz="1000" dirty="0"/>
              <a:t> = </a:t>
            </a:r>
            <a:r>
              <a:rPr lang="ru-RU" sz="1000" dirty="0"/>
              <a:t>максимальная (пиковая) концентрация лекарственного вещества в плазме крови </a:t>
            </a:r>
            <a:r>
              <a:rPr lang="en-US" sz="1000" dirty="0"/>
              <a:t>; </a:t>
            </a:r>
            <a:r>
              <a:rPr lang="ru-RU" sz="1000" dirty="0"/>
              <a:t>СО </a:t>
            </a:r>
            <a:r>
              <a:rPr lang="en-US" sz="1000" dirty="0"/>
              <a:t>= </a:t>
            </a:r>
            <a:r>
              <a:rPr lang="ru-RU" sz="1000" dirty="0"/>
              <a:t>стандартное отклонение</a:t>
            </a:r>
            <a:r>
              <a:rPr lang="en-US" sz="1000" dirty="0"/>
              <a:t>; T</a:t>
            </a:r>
            <a:r>
              <a:rPr lang="ru-RU" sz="1000" baseline="-25000" dirty="0"/>
              <a:t>макс</a:t>
            </a:r>
            <a:r>
              <a:rPr lang="en-US" sz="1000" dirty="0"/>
              <a:t> = </a:t>
            </a:r>
            <a:r>
              <a:rPr lang="ru-RU" sz="1000" dirty="0"/>
              <a:t>время достижения максимальной (пиковой) концентрации лекарственного вещества в плазме крови после его введения</a:t>
            </a:r>
            <a:r>
              <a:rPr lang="en-US" sz="1000" dirty="0"/>
              <a:t>; t</a:t>
            </a:r>
            <a:r>
              <a:rPr lang="en-US" sz="1000" baseline="-25000" dirty="0"/>
              <a:t>½</a:t>
            </a:r>
            <a:r>
              <a:rPr lang="en-US" sz="1000" dirty="0"/>
              <a:t> = </a:t>
            </a:r>
            <a:r>
              <a:rPr lang="ru-RU" sz="1000" dirty="0"/>
              <a:t>период полувыведения</a:t>
            </a:r>
            <a:r>
              <a:rPr lang="en-US" sz="1000" dirty="0"/>
              <a:t>; </a:t>
            </a:r>
            <a:r>
              <a:rPr lang="en-US" sz="1000" dirty="0" err="1"/>
              <a:t>V</a:t>
            </a:r>
            <a:r>
              <a:rPr lang="en-US" sz="1000" baseline="-25000" dirty="0" err="1"/>
              <a:t>ss</a:t>
            </a:r>
            <a:r>
              <a:rPr lang="en-US" sz="1000" dirty="0"/>
              <a:t> = </a:t>
            </a:r>
            <a:r>
              <a:rPr lang="ru-RU" sz="1000" dirty="0"/>
              <a:t>кажущийся объем распределения в равновесном состоянии после внутривенного введения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2326640" y="6167081"/>
            <a:ext cx="665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buAutoNum type="arabicPeriod"/>
            </a:pPr>
            <a:r>
              <a:rPr lang="en-GB" sz="1000" dirty="0">
                <a:latin typeface="+mn-lt"/>
              </a:rPr>
              <a:t>Flanagan SD, et al. Pharmacotherapy 2014;34(9):891‒900.</a:t>
            </a:r>
            <a:endParaRPr lang="ru-RU" sz="1000" dirty="0">
              <a:latin typeface="+mn-lt"/>
            </a:endParaRPr>
          </a:p>
          <a:p>
            <a:pPr marL="228600" indent="-228600" algn="r">
              <a:buAutoNum type="arabicPeriod"/>
            </a:pPr>
            <a:r>
              <a:rPr lang="ru-RU" sz="1000" dirty="0"/>
              <a:t>Инструкция по медицинскому применению препарата </a:t>
            </a:r>
            <a:r>
              <a:rPr lang="ru-RU" sz="1000" dirty="0" err="1"/>
              <a:t>Сивекстро</a:t>
            </a:r>
            <a:r>
              <a:rPr lang="ru-RU" sz="1000" dirty="0"/>
              <a:t> – </a:t>
            </a:r>
            <a:r>
              <a:rPr lang="ru-RU" sz="1000" dirty="0" err="1"/>
              <a:t>ЛП</a:t>
            </a:r>
            <a:r>
              <a:rPr lang="ru-RU" sz="1000" dirty="0"/>
              <a:t>-003660  </a:t>
            </a:r>
            <a:endParaRPr lang="en-GB" sz="1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97" y="1022989"/>
            <a:ext cx="8105017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Georgia" pitchFamily="18" charset="0"/>
              </a:rPr>
              <a:t>Минимальная кумуляция препарата при многократном применении и предсказуемый фармакокинетический профиль с 1-го </a:t>
            </a:r>
            <a:r>
              <a:rPr lang="ru-RU" sz="1400" dirty="0" err="1">
                <a:latin typeface="Georgia" pitchFamily="18" charset="0"/>
              </a:rPr>
              <a:t>дня</a:t>
            </a:r>
            <a:r>
              <a:rPr lang="ru-RU" sz="1400" baseline="30000" dirty="0" err="1">
                <a:latin typeface="Georgia" pitchFamily="18" charset="0"/>
              </a:rPr>
              <a:t>1</a:t>
            </a:r>
            <a:endParaRPr lang="en-US" sz="1400" dirty="0">
              <a:latin typeface="Georgia" pitchFamily="18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Georgia" pitchFamily="18" charset="0"/>
              </a:rPr>
              <a:t>Высокая </a:t>
            </a:r>
            <a:r>
              <a:rPr lang="ru-RU" sz="1400" dirty="0" err="1">
                <a:latin typeface="Georgia" pitchFamily="18" charset="0"/>
              </a:rPr>
              <a:t>биодоступность</a:t>
            </a:r>
            <a:r>
              <a:rPr lang="ru-RU" sz="1400" dirty="0">
                <a:latin typeface="Georgia" pitchFamily="18" charset="0"/>
              </a:rPr>
              <a:t> пероральной лекарственной формы </a:t>
            </a:r>
            <a:r>
              <a:rPr lang="en-US" sz="1400" dirty="0">
                <a:latin typeface="Georgia" pitchFamily="18" charset="0"/>
              </a:rPr>
              <a:t>(91</a:t>
            </a:r>
            <a:r>
              <a:rPr lang="ru-RU" sz="1400" dirty="0">
                <a:latin typeface="Georgia" pitchFamily="18" charset="0"/>
              </a:rPr>
              <a:t>,5</a:t>
            </a:r>
            <a:r>
              <a:rPr lang="en-US" sz="1400" dirty="0">
                <a:latin typeface="Georgia" pitchFamily="18" charset="0"/>
              </a:rPr>
              <a:t>%)</a:t>
            </a:r>
            <a:r>
              <a:rPr lang="ru-RU" sz="1400" dirty="0">
                <a:latin typeface="Georgia" pitchFamily="18" charset="0"/>
              </a:rPr>
              <a:t> позволяет проводить ступенчатую терапию (внутривенно → перорально) без корректировки </a:t>
            </a:r>
            <a:r>
              <a:rPr lang="ru-RU" sz="1400" dirty="0" err="1">
                <a:latin typeface="Georgia" pitchFamily="18" charset="0"/>
              </a:rPr>
              <a:t>дозы</a:t>
            </a:r>
            <a:r>
              <a:rPr lang="ru-RU" sz="1400" baseline="30000" dirty="0" err="1">
                <a:latin typeface="Georgia" pitchFamily="18" charset="0"/>
              </a:rPr>
              <a:t>1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B644A1-96D2-44F8-9463-3CE9E2F374B4}"/>
              </a:ext>
            </a:extLst>
          </p:cNvPr>
          <p:cNvSpPr/>
          <p:nvPr/>
        </p:nvSpPr>
        <p:spPr>
          <a:xfrm>
            <a:off x="3514560" y="6484605"/>
            <a:ext cx="2077088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</a:rPr>
              <a:t>RU-SIV-00002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>
                    <a:tint val="75000"/>
                  </a:schemeClr>
                </a:solidFill>
              </a:rPr>
              <a:t>0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6.2019</a:t>
            </a: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E0616-8D26-476F-8B87-9E9858FBAE9B}"/>
              </a:ext>
            </a:extLst>
          </p:cNvPr>
          <p:cNvSpPr txBox="1"/>
          <p:nvPr/>
        </p:nvSpPr>
        <p:spPr>
          <a:xfrm>
            <a:off x="145111" y="6116662"/>
            <a:ext cx="5014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000" dirty="0"/>
              <a:t>*</a:t>
            </a:r>
            <a:r>
              <a:rPr lang="ru-RU" sz="1000" dirty="0" err="1"/>
              <a:t>лиофилизат</a:t>
            </a:r>
            <a:r>
              <a:rPr lang="ru-RU" sz="1000" dirty="0"/>
              <a:t> для приготовления концентрата для приготовления раствора для инфузий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2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02550" cy="5753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требуется коррекции дозы для особых групп пациентов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1068952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Динамика плазменной концентрации </a:t>
            </a:r>
            <a:r>
              <a:rPr lang="ru-RU" sz="1600" b="1" dirty="0" err="1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Тедизолида</a:t>
            </a:r>
            <a:r>
              <a:rPr lang="ru-RU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 у больных с почечной недостаточностью </a:t>
            </a:r>
            <a:r>
              <a:rPr lang="en-US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(</a:t>
            </a:r>
            <a:r>
              <a:rPr lang="ru-RU" sz="1600" b="1" dirty="0" err="1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рСКФ</a:t>
            </a:r>
            <a:r>
              <a:rPr lang="ru-RU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 </a:t>
            </a:r>
            <a:r>
              <a:rPr lang="pl-PL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&lt;</a:t>
            </a:r>
            <a:r>
              <a:rPr lang="en-US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 </a:t>
            </a:r>
            <a:r>
              <a:rPr lang="pl-PL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30</a:t>
            </a:r>
            <a:r>
              <a:rPr lang="en-US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 </a:t>
            </a:r>
            <a:r>
              <a:rPr lang="ru-RU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мл</a:t>
            </a:r>
            <a:r>
              <a:rPr lang="pl-PL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/</a:t>
            </a:r>
            <a:r>
              <a:rPr lang="ru-RU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мин</a:t>
            </a:r>
            <a:r>
              <a:rPr lang="pl-PL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/1</a:t>
            </a:r>
            <a:r>
              <a:rPr lang="ru-RU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,</a:t>
            </a:r>
            <a:r>
              <a:rPr lang="pl-PL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73</a:t>
            </a:r>
            <a:r>
              <a:rPr lang="en-US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 </a:t>
            </a:r>
            <a:r>
              <a:rPr lang="ru-RU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м</a:t>
            </a:r>
            <a:r>
              <a:rPr lang="pl-PL" sz="1600" b="1" baseline="30000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2</a:t>
            </a:r>
            <a:r>
              <a:rPr lang="en-US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) </a:t>
            </a:r>
            <a:r>
              <a:rPr lang="ru-RU" sz="1600" b="1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</a:rPr>
              <a:t>не отличалась от динамики у здоровых участников</a:t>
            </a:r>
            <a:endParaRPr lang="en-US" sz="1600" b="1" dirty="0">
              <a:solidFill>
                <a:srgbClr val="111111"/>
              </a:solidFill>
              <a:latin typeface="Georgia" pitchFamily="18" charset="0"/>
              <a:ea typeface="ＭＳ Ｐゴシック" pitchFamily="-111" charset="-128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51520" y="6404885"/>
            <a:ext cx="8424936" cy="144017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GB" altLang="en-US" sz="1400" dirty="0">
                <a:latin typeface="+mn-lt"/>
              </a:rPr>
              <a:t>Flanagan SD, et al. AAC 2014;58(11):6471‒6476.</a:t>
            </a:r>
            <a:r>
              <a:rPr lang="ru-RU" altLang="en-US" sz="1400" dirty="0">
                <a:latin typeface="+mn-lt"/>
              </a:rPr>
              <a:t>; </a:t>
            </a:r>
            <a:r>
              <a:rPr lang="en-GB" altLang="en-US" sz="1400" dirty="0">
                <a:latin typeface="+mn-lt"/>
              </a:rPr>
              <a:t>Flanagan SD, et al. AAC 2014;</a:t>
            </a:r>
            <a:r>
              <a:rPr lang="en-GB" sz="1400" dirty="0">
                <a:latin typeface="+mn-lt"/>
              </a:rPr>
              <a:t>58(11):6462‒6470.</a:t>
            </a:r>
            <a:r>
              <a:rPr lang="ru-RU" sz="1400" dirty="0">
                <a:latin typeface="+mn-lt"/>
              </a:rPr>
              <a:t>;</a:t>
            </a:r>
            <a:r>
              <a:rPr lang="en-GB" altLang="en-US" sz="1400" dirty="0"/>
              <a:t>Flanagan SD, et al. Pharmacotherapy 2014;34(3):240‒50</a:t>
            </a:r>
            <a:r>
              <a:rPr lang="en-GB" altLang="en-US" sz="1000" dirty="0"/>
              <a:t>.</a:t>
            </a:r>
            <a:endParaRPr lang="en-GB" altLang="en-US" sz="1000" dirty="0">
              <a:latin typeface="+mn-lt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868144" y="1988840"/>
            <a:ext cx="3096344" cy="384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itchFamily="18" charset="0"/>
                <a:ea typeface="ＭＳ Ｐゴシック" pitchFamily="-105" charset="-128"/>
              </a:rPr>
              <a:t>Тяжелая почечная недостаточность/ гемодиализ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itchFamily="18" charset="0"/>
                <a:ea typeface="ＭＳ Ｐゴシック" pitchFamily="-105" charset="-128"/>
              </a:rPr>
              <a:t>Печеночная недостаточность средней и тяжелой степени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itchFamily="18" charset="0"/>
                <a:ea typeface="ＭＳ Ｐゴシック" pitchFamily="-105" charset="-128"/>
              </a:rPr>
              <a:t>Пожилой возраст</a:t>
            </a:r>
            <a:r>
              <a:rPr lang="en-US" sz="1600" dirty="0">
                <a:latin typeface="Georgia" pitchFamily="18" charset="0"/>
                <a:ea typeface="ＭＳ Ｐゴシック" pitchFamily="-105" charset="-128"/>
              </a:rPr>
              <a:t> (66-78</a:t>
            </a:r>
            <a:r>
              <a:rPr lang="ru-RU" sz="1600" dirty="0">
                <a:latin typeface="Georgia" pitchFamily="18" charset="0"/>
                <a:ea typeface="ＭＳ Ｐゴシック" pitchFamily="-105" charset="-128"/>
              </a:rPr>
              <a:t> лет</a:t>
            </a:r>
            <a:r>
              <a:rPr lang="en-US" sz="1600" dirty="0">
                <a:latin typeface="Georgia" pitchFamily="18" charset="0"/>
                <a:ea typeface="ＭＳ Ｐゴシック" pitchFamily="-105" charset="-128"/>
              </a:rPr>
              <a:t>)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itchFamily="18" charset="0"/>
                <a:ea typeface="ＭＳ Ｐゴシック" pitchFamily="-105" charset="-128"/>
              </a:rPr>
              <a:t>Ожирение и </a:t>
            </a:r>
            <a:r>
              <a:rPr lang="ru-RU" sz="1600" dirty="0" err="1">
                <a:latin typeface="Georgia" pitchFamily="18" charset="0"/>
                <a:ea typeface="ＭＳ Ｐゴシック" pitchFamily="-105" charset="-128"/>
              </a:rPr>
              <a:t>морбидное</a:t>
            </a:r>
            <a:r>
              <a:rPr lang="ru-RU" sz="1600" dirty="0">
                <a:latin typeface="Georgia" pitchFamily="18" charset="0"/>
                <a:ea typeface="ＭＳ Ｐゴシック" pitchFamily="-105" charset="-128"/>
              </a:rPr>
              <a:t> ожирение</a:t>
            </a:r>
            <a:endParaRPr lang="en-US" sz="1600" dirty="0">
              <a:latin typeface="Georgia" pitchFamily="18" charset="0"/>
              <a:ea typeface="ＭＳ Ｐゴシック" pitchFamily="-105" charset="-128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itchFamily="18" charset="0"/>
                <a:ea typeface="ＭＳ Ｐゴシック" pitchFamily="-105" charset="-128"/>
              </a:rPr>
              <a:t>Этнические популяции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ru-RU" i="1" dirty="0">
              <a:latin typeface="Georgia" pitchFamily="18" charset="0"/>
              <a:ea typeface="ＭＳ Ｐゴシック" pitchFamily="-105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1" y="1916832"/>
            <a:ext cx="5092121" cy="3816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395536" y="580526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Georgia" pitchFamily="18" charset="0"/>
                <a:ea typeface="ＭＳ Ｐゴシック" pitchFamily="-111" charset="-128"/>
              </a:rPr>
              <a:t>рСКФ</a:t>
            </a:r>
            <a:r>
              <a:rPr lang="ru-RU" sz="1400" dirty="0">
                <a:latin typeface="Georgia" pitchFamily="18" charset="0"/>
                <a:ea typeface="ＭＳ Ｐゴシック" pitchFamily="-111" charset="-128"/>
              </a:rPr>
              <a:t> - расчетная скорость клубочковой фильтрации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772CB7C-6BCF-4D09-A550-06CEB276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48902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982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Нежелательные реакции при приеме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Линезолида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gray">
          <a:xfrm>
            <a:off x="251520" y="6309320"/>
            <a:ext cx="8640960" cy="70058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gray">
          <a:xfrm>
            <a:off x="421858" y="1507671"/>
            <a:ext cx="1904084" cy="1022434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>
            <a:solidFill>
              <a:schemeClr val="bg1"/>
            </a:solidFill>
          </a:ln>
          <a:effectLst/>
        </p:spPr>
        <p:txBody>
          <a:bodyPr wrap="none" lIns="90000" tIns="36000" rIns="90000" bIns="0" anchor="ctr" anchorCtr="0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0013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2000"/>
              </a:lnSpc>
            </a:pPr>
            <a:r>
              <a:rPr lang="ru-RU" altLang="de-DE" sz="1400" b="1" dirty="0" err="1">
                <a:cs typeface="Arial" charset="0"/>
              </a:rPr>
              <a:t>Миелосупрессия</a:t>
            </a:r>
            <a:endParaRPr lang="ru-RU" altLang="de-DE" sz="1400" b="1" dirty="0">
              <a:cs typeface="Arial" charset="0"/>
            </a:endParaRPr>
          </a:p>
          <a:p>
            <a:pPr algn="ctr">
              <a:lnSpc>
                <a:spcPct val="92000"/>
              </a:lnSpc>
            </a:pPr>
            <a:r>
              <a:rPr lang="ru-RU" sz="1200" dirty="0"/>
              <a:t> </a:t>
            </a:r>
            <a:r>
              <a:rPr lang="ru-RU" sz="1200" b="1" dirty="0"/>
              <a:t>анемия</a:t>
            </a:r>
            <a:r>
              <a:rPr lang="en-US" sz="1200" b="1" dirty="0"/>
              <a:t>,</a:t>
            </a:r>
            <a:r>
              <a:rPr lang="ru-RU" sz="1200" b="1" dirty="0"/>
              <a:t> лейкопения</a:t>
            </a:r>
            <a:r>
              <a:rPr lang="en-US" sz="1200" b="1" dirty="0"/>
              <a:t>,</a:t>
            </a:r>
            <a:endParaRPr lang="ru-RU" sz="1200" b="1" dirty="0"/>
          </a:p>
          <a:p>
            <a:pPr algn="ctr">
              <a:lnSpc>
                <a:spcPct val="92000"/>
              </a:lnSpc>
            </a:pPr>
            <a:r>
              <a:rPr lang="en-US" sz="1200" b="1" dirty="0"/>
              <a:t> </a:t>
            </a:r>
            <a:r>
              <a:rPr lang="ru-RU" sz="1200" b="1" dirty="0" err="1"/>
              <a:t>панцитопения</a:t>
            </a:r>
            <a:endParaRPr lang="ru-RU" sz="1200" b="1" dirty="0"/>
          </a:p>
          <a:p>
            <a:pPr algn="ctr">
              <a:lnSpc>
                <a:spcPct val="92000"/>
              </a:lnSpc>
            </a:pPr>
            <a:r>
              <a:rPr lang="en-US" sz="1200" b="1" dirty="0"/>
              <a:t> </a:t>
            </a:r>
            <a:r>
              <a:rPr lang="ru-RU" sz="1200" b="1" dirty="0"/>
              <a:t>и</a:t>
            </a:r>
            <a:r>
              <a:rPr lang="en-US" sz="1200" b="1" dirty="0"/>
              <a:t> </a:t>
            </a:r>
            <a:r>
              <a:rPr lang="ru-RU" sz="1200" b="1" dirty="0"/>
              <a:t>тромбоцитопения</a:t>
            </a:r>
            <a:r>
              <a:rPr lang="ru-RU" altLang="de-DE" sz="1200" b="1" dirty="0">
                <a:cs typeface="Arial" charset="0"/>
              </a:rPr>
              <a:t> </a:t>
            </a:r>
            <a:endParaRPr lang="en-GB" altLang="de-DE" sz="1200" b="1" dirty="0"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 bwMode="gray">
          <a:xfrm>
            <a:off x="502813" y="2521231"/>
            <a:ext cx="1937219" cy="2047874"/>
          </a:xfrm>
          <a:prstGeom prst="rect">
            <a:avLst/>
          </a:prstGeom>
          <a:noFill/>
        </p:spPr>
        <p:txBody>
          <a:bodyPr wrap="square" lIns="0" tIns="108000" rIns="0" bIns="0" rtlCol="0">
            <a:noAutofit/>
          </a:bodyPr>
          <a:lstStyle/>
          <a:p>
            <a:pPr>
              <a:buSzPct val="130000"/>
            </a:pPr>
            <a:r>
              <a:rPr lang="ru-RU" sz="1200" b="1" dirty="0"/>
              <a:t>Н</a:t>
            </a:r>
            <a:r>
              <a:rPr lang="ru-RU" sz="1400" b="1" dirty="0"/>
              <a:t>еобходим мониторинг</a:t>
            </a:r>
            <a:r>
              <a:rPr lang="ru-RU" sz="1200" dirty="0"/>
              <a:t>: 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/>
              <a:t>у пациентов с повышенным риском развития кровотечения,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 err="1"/>
              <a:t>миелосупрессией</a:t>
            </a:r>
            <a:r>
              <a:rPr lang="ru-RU" sz="1200" dirty="0"/>
              <a:t> в анамнезе, 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/>
              <a:t>одновременном применении препаратов, снижающих уровень гемоглобина или количество тромбоцитов,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/>
              <a:t>при применении </a:t>
            </a:r>
          </a:p>
          <a:p>
            <a:pPr>
              <a:buSzPct val="130000"/>
            </a:pPr>
            <a:r>
              <a:rPr lang="ru-RU" sz="1200" dirty="0"/>
              <a:t>    </a:t>
            </a:r>
            <a:r>
              <a:rPr lang="en-US" sz="1200" dirty="0"/>
              <a:t>&gt;</a:t>
            </a:r>
            <a:r>
              <a:rPr lang="ru-RU" sz="1200" dirty="0"/>
              <a:t>2 недель.</a:t>
            </a:r>
            <a:r>
              <a:rPr lang="en-US" sz="1200" dirty="0"/>
              <a:t> </a:t>
            </a:r>
            <a:endParaRPr lang="en-GB" sz="1200" dirty="0"/>
          </a:p>
          <a:p>
            <a:pPr>
              <a:buSzPct val="130000"/>
            </a:pPr>
            <a:endParaRPr lang="en-GB" sz="1200" dirty="0"/>
          </a:p>
          <a:p>
            <a:pPr marL="177800" indent="-177800">
              <a:buSzPct val="130000"/>
              <a:buBlip>
                <a:blip r:embed="rId3"/>
              </a:buBlip>
            </a:pPr>
            <a:endParaRPr lang="en-GB" sz="1200" dirty="0"/>
          </a:p>
        </p:txBody>
      </p:sp>
      <p:grpSp>
        <p:nvGrpSpPr>
          <p:cNvPr id="2" name="Gruppieren 73"/>
          <p:cNvGrpSpPr/>
          <p:nvPr/>
        </p:nvGrpSpPr>
        <p:grpSpPr bwMode="gray">
          <a:xfrm>
            <a:off x="2553345" y="1507671"/>
            <a:ext cx="2131489" cy="1022434"/>
            <a:chOff x="3414686" y="2338778"/>
            <a:chExt cx="2306664" cy="523096"/>
          </a:xfrm>
          <a:solidFill>
            <a:schemeClr val="bg1">
              <a:lumMod val="85000"/>
            </a:schemeClr>
          </a:solidFill>
        </p:grpSpPr>
        <p:sp>
          <p:nvSpPr>
            <p:cNvPr id="75" name="Text Box 4"/>
            <p:cNvSpPr txBox="1">
              <a:spLocks noChangeArrowheads="1"/>
            </p:cNvSpPr>
            <p:nvPr/>
          </p:nvSpPr>
          <p:spPr bwMode="gray">
            <a:xfrm>
              <a:off x="3414686" y="2338778"/>
              <a:ext cx="2306664" cy="523096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effectLst/>
          </p:spPr>
          <p:txBody>
            <a:bodyPr wrap="none" lIns="90000" tIns="36000" rIns="90000" bIns="0" anchor="t" anchorCtr="0"/>
            <a:lstStyle>
              <a:lvl1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7001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2000"/>
                </a:lnSpc>
              </a:pPr>
              <a:endParaRPr lang="en-GB" altLang="de-DE" sz="1400" b="1">
                <a:cs typeface="Arial" charset="0"/>
              </a:endParaRPr>
            </a:p>
          </p:txBody>
        </p:sp>
        <p:sp>
          <p:nvSpPr>
            <p:cNvPr id="76" name="Textfeld 75"/>
            <p:cNvSpPr txBox="1"/>
            <p:nvPr/>
          </p:nvSpPr>
          <p:spPr bwMode="gray">
            <a:xfrm>
              <a:off x="3615975" y="2474558"/>
              <a:ext cx="1904085" cy="215900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400" b="1" dirty="0"/>
                <a:t>Периферическая невропатия и невропатия зрительного нерва</a:t>
              </a:r>
              <a:endParaRPr lang="en-GB" sz="1400" b="1" dirty="0"/>
            </a:p>
          </p:txBody>
        </p:sp>
      </p:grpSp>
      <p:sp>
        <p:nvSpPr>
          <p:cNvPr id="123" name="Textfeld 122"/>
          <p:cNvSpPr txBox="1"/>
          <p:nvPr/>
        </p:nvSpPr>
        <p:spPr bwMode="gray">
          <a:xfrm>
            <a:off x="2654897" y="2530105"/>
            <a:ext cx="1809750" cy="2047874"/>
          </a:xfrm>
          <a:prstGeom prst="rect">
            <a:avLst/>
          </a:prstGeom>
          <a:noFill/>
        </p:spPr>
        <p:txBody>
          <a:bodyPr wrap="square" lIns="0" tIns="108000" rIns="0" bIns="0" rtlCol="0">
            <a:noAutofit/>
          </a:bodyPr>
          <a:lstStyle/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/>
              <a:t>В основном при применении </a:t>
            </a:r>
            <a:r>
              <a:rPr lang="en-US" sz="1200" dirty="0"/>
              <a:t>&gt; 28 </a:t>
            </a:r>
            <a:r>
              <a:rPr lang="ru-RU" sz="1200" dirty="0"/>
              <a:t>дней</a:t>
            </a:r>
            <a:endParaRPr lang="en-GB" sz="1200" dirty="0"/>
          </a:p>
        </p:txBody>
      </p:sp>
      <p:grpSp>
        <p:nvGrpSpPr>
          <p:cNvPr id="3" name="Gruppieren 78"/>
          <p:cNvGrpSpPr/>
          <p:nvPr/>
        </p:nvGrpSpPr>
        <p:grpSpPr bwMode="gray">
          <a:xfrm>
            <a:off x="4854186" y="1513591"/>
            <a:ext cx="1904084" cy="1016514"/>
            <a:chOff x="3414686" y="2338778"/>
            <a:chExt cx="2306664" cy="523096"/>
          </a:xfrm>
          <a:solidFill>
            <a:schemeClr val="bg1">
              <a:lumMod val="85000"/>
            </a:schemeClr>
          </a:solidFill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gray">
            <a:xfrm>
              <a:off x="3414686" y="2338778"/>
              <a:ext cx="2306664" cy="523096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effectLst/>
          </p:spPr>
          <p:txBody>
            <a:bodyPr wrap="none" lIns="90000" tIns="36000" rIns="90000" bIns="0" anchor="t" anchorCtr="0"/>
            <a:lstStyle>
              <a:lvl1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70013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2000"/>
                </a:lnSpc>
              </a:pPr>
              <a:endParaRPr lang="en-GB" altLang="de-DE" sz="14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1" name="Textfeld 80"/>
            <p:cNvSpPr txBox="1"/>
            <p:nvPr/>
          </p:nvSpPr>
          <p:spPr bwMode="gray">
            <a:xfrm>
              <a:off x="3619844" y="2562155"/>
              <a:ext cx="1904085" cy="215900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400" b="1" dirty="0" err="1"/>
                <a:t>Лактоцидоз</a:t>
              </a:r>
              <a:endParaRPr lang="ru-RU" sz="1400" b="1" dirty="0"/>
            </a:p>
            <a:p>
              <a:pPr algn="ctr"/>
              <a:endParaRPr lang="en-GB" sz="1400" b="1" dirty="0"/>
            </a:p>
          </p:txBody>
        </p:sp>
      </p:grpSp>
      <p:sp>
        <p:nvSpPr>
          <p:cNvPr id="182" name="Textfeld 181"/>
          <p:cNvSpPr txBox="1"/>
          <p:nvPr/>
        </p:nvSpPr>
        <p:spPr bwMode="gray">
          <a:xfrm>
            <a:off x="4940903" y="2513586"/>
            <a:ext cx="1813774" cy="2047874"/>
          </a:xfrm>
          <a:prstGeom prst="rect">
            <a:avLst/>
          </a:prstGeom>
          <a:noFill/>
        </p:spPr>
        <p:txBody>
          <a:bodyPr wrap="square" lIns="0" tIns="108000" rIns="0" bIns="0" rtlCol="0">
            <a:noAutofit/>
          </a:bodyPr>
          <a:lstStyle/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/>
              <a:t>Необходимо незамедлительно обратиться к врачу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6705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6983"/>
            <a:ext cx="7848872" cy="900273"/>
          </a:xfrm>
        </p:spPr>
        <p:txBody>
          <a:bodyPr>
            <a:noAutofit/>
          </a:bodyPr>
          <a:lstStyle/>
          <a:p>
            <a:pPr lvl="1"/>
            <a:r>
              <a:rPr lang="ru-RU" sz="2400" b="1" dirty="0">
                <a:latin typeface="Georgia" pitchFamily="18" charset="0"/>
              </a:rPr>
              <a:t>Не выявлено </a:t>
            </a:r>
            <a:r>
              <a:rPr lang="en-US" sz="2400" b="1" i="1" dirty="0">
                <a:latin typeface="Georgia" pitchFamily="18" charset="0"/>
              </a:rPr>
              <a:t>in vivo</a:t>
            </a:r>
            <a:r>
              <a:rPr lang="en-US" sz="2400" b="1" dirty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значимого подавления системы моноаминоксидазы со стороны </a:t>
            </a:r>
            <a:r>
              <a:rPr lang="ru-RU" sz="2400" b="1" dirty="0" err="1">
                <a:latin typeface="Georgia" pitchFamily="18" charset="0"/>
              </a:rPr>
              <a:t>Тедизолида</a:t>
            </a:r>
            <a:br>
              <a:rPr lang="en-GB" sz="2400" b="1" dirty="0">
                <a:latin typeface="Georgia" pitchFamily="18" charset="0"/>
              </a:rPr>
            </a:br>
            <a:endParaRPr lang="en-US" sz="2400" b="1" dirty="0">
              <a:latin typeface="Georgia" pitchFamily="18" charset="0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165304"/>
            <a:ext cx="87985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4800" eaLnBrk="0" hangingPunct="0">
              <a:spcBef>
                <a:spcPct val="50000"/>
              </a:spcBef>
            </a:pPr>
            <a:r>
              <a:rPr lang="en-US" sz="1100" i="1" dirty="0" err="1">
                <a:latin typeface="Calibri" pitchFamily="34" charset="0"/>
              </a:rPr>
              <a:t>f</a:t>
            </a:r>
            <a:r>
              <a:rPr lang="en-US" sz="1100" dirty="0" err="1">
                <a:latin typeface="Calibri" pitchFamily="34" charset="0"/>
              </a:rPr>
              <a:t>C</a:t>
            </a:r>
            <a:r>
              <a:rPr lang="en-US" sz="1100" baseline="-25000" dirty="0" err="1">
                <a:latin typeface="Calibri" pitchFamily="34" charset="0"/>
              </a:rPr>
              <a:t>max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ru-RU" sz="1100" dirty="0">
                <a:latin typeface="Calibri" pitchFamily="34" charset="0"/>
              </a:rPr>
              <a:t>с=максимальная концентрация свободной фракции препарата; </a:t>
            </a:r>
            <a:r>
              <a:rPr lang="en-US" sz="1100" dirty="0">
                <a:latin typeface="Calibri" pitchFamily="34" charset="0"/>
              </a:rPr>
              <a:t>IC</a:t>
            </a:r>
            <a:r>
              <a:rPr lang="en-US" sz="1100" baseline="-25000" dirty="0">
                <a:latin typeface="Calibri" pitchFamily="34" charset="0"/>
              </a:rPr>
              <a:t>5</a:t>
            </a:r>
            <a:r>
              <a:rPr lang="ru-RU" sz="1100" baseline="-25000" dirty="0">
                <a:latin typeface="Calibri" pitchFamily="34" charset="0"/>
              </a:rPr>
              <a:t>0</a:t>
            </a:r>
            <a:r>
              <a:rPr lang="ru-RU" sz="1100" dirty="0">
                <a:latin typeface="Calibri" pitchFamily="34" charset="0"/>
              </a:rPr>
              <a:t>=концентрации </a:t>
            </a:r>
            <a:r>
              <a:rPr lang="ru-RU" sz="1100" dirty="0" err="1">
                <a:latin typeface="Calibri" pitchFamily="34" charset="0"/>
              </a:rPr>
              <a:t>полумаксимального</a:t>
            </a:r>
            <a:r>
              <a:rPr lang="ru-RU" sz="1100" dirty="0">
                <a:latin typeface="Calibri" pitchFamily="34" charset="0"/>
              </a:rPr>
              <a:t> ингибирования; </a:t>
            </a:r>
            <a:r>
              <a:rPr lang="ru-RU" sz="1100" dirty="0">
                <a:latin typeface="Calibri" pitchFamily="34" charset="0"/>
                <a:cs typeface="Trebuchet MS"/>
              </a:rPr>
              <a:t>ИМ</a:t>
            </a:r>
            <a:r>
              <a:rPr lang="en-US" sz="1100" dirty="0">
                <a:latin typeface="Calibri" pitchFamily="34" charset="0"/>
                <a:cs typeface="Trebuchet MS"/>
              </a:rPr>
              <a:t>AO = </a:t>
            </a:r>
            <a:r>
              <a:rPr lang="ru-RU" sz="1100" dirty="0" err="1">
                <a:latin typeface="Calibri" pitchFamily="34" charset="0"/>
                <a:cs typeface="Trebuchet MS"/>
              </a:rPr>
              <a:t>моклобемид</a:t>
            </a:r>
            <a:r>
              <a:rPr lang="ru-RU" sz="1100" dirty="0">
                <a:latin typeface="Calibri" pitchFamily="34" charset="0"/>
                <a:cs typeface="Trebuchet MS"/>
              </a:rPr>
              <a:t>, ингибитор моноаминоксидазы</a:t>
            </a:r>
            <a:r>
              <a:rPr lang="en-US" sz="1100" dirty="0">
                <a:latin typeface="Calibri" pitchFamily="34" charset="0"/>
                <a:cs typeface="Trebuchet MS"/>
              </a:rPr>
              <a:t>; </a:t>
            </a:r>
            <a:r>
              <a:rPr lang="ru-RU" sz="1100" dirty="0">
                <a:latin typeface="Calibri" pitchFamily="34" charset="0"/>
                <a:cs typeface="Trebuchet MS"/>
              </a:rPr>
              <a:t>СИОЗС</a:t>
            </a:r>
            <a:r>
              <a:rPr lang="en-US" sz="1100" dirty="0">
                <a:latin typeface="Calibri" pitchFamily="34" charset="0"/>
                <a:cs typeface="Trebuchet MS"/>
              </a:rPr>
              <a:t>= </a:t>
            </a:r>
            <a:r>
              <a:rPr lang="ru-RU" sz="1100" dirty="0" err="1">
                <a:latin typeface="Calibri" pitchFamily="34" charset="0"/>
                <a:cs typeface="Trebuchet MS"/>
              </a:rPr>
              <a:t>флуоксетин</a:t>
            </a:r>
            <a:r>
              <a:rPr lang="ru-RU" sz="1100" dirty="0">
                <a:latin typeface="Calibri" pitchFamily="34" charset="0"/>
                <a:cs typeface="Trebuchet MS"/>
              </a:rPr>
              <a:t>, селективный ингибитор обратного захвата </a:t>
            </a:r>
            <a:r>
              <a:rPr lang="ru-RU" sz="1100" dirty="0" err="1">
                <a:latin typeface="Calibri" pitchFamily="34" charset="0"/>
                <a:cs typeface="Trebuchet MS"/>
              </a:rPr>
              <a:t>серотонина</a:t>
            </a:r>
            <a:r>
              <a:rPr lang="ru-RU" sz="1100" dirty="0">
                <a:latin typeface="Calibri" pitchFamily="34" charset="0"/>
                <a:cs typeface="Trebuchet MS"/>
              </a:rPr>
              <a:t>  </a:t>
            </a:r>
            <a:endParaRPr lang="en-US" sz="1100" dirty="0">
              <a:latin typeface="Calibri" pitchFamily="34" charset="0"/>
              <a:cs typeface="Trebuchet MS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990683" y="6504947"/>
            <a:ext cx="3670478" cy="33239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GB" altLang="en-US" sz="1000" dirty="0">
                <a:solidFill>
                  <a:schemeClr val="bg1"/>
                </a:solidFill>
                <a:latin typeface="+mn-lt"/>
              </a:rPr>
              <a:t>Flanagan SD, et al. AAC 2013;57(7):3060</a:t>
            </a:r>
            <a:r>
              <a:rPr lang="en-GB" sz="1000" dirty="0">
                <a:solidFill>
                  <a:schemeClr val="bg1"/>
                </a:solidFill>
              </a:rPr>
              <a:t>–</a:t>
            </a:r>
            <a:r>
              <a:rPr lang="en-GB" altLang="en-US" sz="1000" dirty="0">
                <a:solidFill>
                  <a:schemeClr val="bg1"/>
                </a:solidFill>
                <a:latin typeface="+mn-lt"/>
              </a:rPr>
              <a:t>3066.</a:t>
            </a:r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4741"/>
            <a:ext cx="7830446" cy="31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72EDA-6D1A-42F7-8A15-EEEB83E2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8579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17307" y="1304257"/>
            <a:ext cx="5467008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Мышиная модель судорожной активности 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75000"/>
            </a:pPr>
            <a:endParaRPr lang="en-GB" sz="16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73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648137"/>
          </a:xfrm>
        </p:spPr>
        <p:txBody>
          <a:bodyPr>
            <a:noAutofit/>
          </a:bodyPr>
          <a:lstStyle/>
          <a:p>
            <a:pPr algn="l"/>
            <a:r>
              <a:rPr lang="ru-RU" alt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Возникновение</a:t>
            </a:r>
            <a:r>
              <a:rPr lang="en-GB" alt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en-US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Линезолид-резистентного</a:t>
            </a:r>
            <a:r>
              <a:rPr lang="ru-RU" alt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 </a:t>
            </a:r>
            <a:br>
              <a:rPr lang="ru-RU" alt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</a:br>
            <a:r>
              <a:rPr lang="en-GB" altLang="en-US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S. </a:t>
            </a:r>
            <a:r>
              <a:rPr lang="en-GB" altLang="en-US" sz="2400" b="1" i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aureus</a:t>
            </a:r>
            <a:endParaRPr altLang="en-US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" name="Text Box 176"/>
          <p:cNvSpPr txBox="1">
            <a:spLocks noChangeArrowheads="1"/>
          </p:cNvSpPr>
          <p:nvPr/>
        </p:nvSpPr>
        <p:spPr bwMode="auto">
          <a:xfrm>
            <a:off x="2248359" y="6186659"/>
            <a:ext cx="6068057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dirty="0" err="1">
                <a:latin typeface="+mn-lt"/>
              </a:rPr>
              <a:t>Sahm</a:t>
            </a:r>
            <a:r>
              <a:rPr lang="en-US" sz="1600" dirty="0">
                <a:latin typeface="+mn-lt"/>
              </a:rPr>
              <a:t> D, et al. </a:t>
            </a:r>
            <a:r>
              <a:rPr lang="en-GB" sz="1600" dirty="0" err="1">
                <a:latin typeface="+mn-lt"/>
              </a:rPr>
              <a:t>Diagn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Microbiol</a:t>
            </a:r>
            <a:r>
              <a:rPr lang="en-GB" sz="1600" dirty="0">
                <a:latin typeface="+mn-lt"/>
              </a:rPr>
              <a:t> Infect Dis. 2015;81(2):112-8.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197743657"/>
              </p:ext>
            </p:extLst>
          </p:nvPr>
        </p:nvGraphicFramePr>
        <p:xfrm>
          <a:off x="1282000" y="1335042"/>
          <a:ext cx="5716546" cy="398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1644235" y="1076238"/>
            <a:ext cx="5254106" cy="3543643"/>
            <a:chOff x="1644235" y="1076238"/>
            <a:chExt cx="5254106" cy="3543643"/>
          </a:xfrm>
        </p:grpSpPr>
        <p:grpSp>
          <p:nvGrpSpPr>
            <p:cNvPr id="4" name="Group 25"/>
            <p:cNvGrpSpPr/>
            <p:nvPr/>
          </p:nvGrpSpPr>
          <p:grpSpPr>
            <a:xfrm>
              <a:off x="1644235" y="1490545"/>
              <a:ext cx="1557542" cy="3129336"/>
              <a:chOff x="1644235" y="1333377"/>
              <a:chExt cx="1557542" cy="312933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688495" y="3295511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i="1" dirty="0">
                    <a:latin typeface="+mn-lt"/>
                  </a:rPr>
                  <a:t>cfr</a:t>
                </a:r>
                <a:r>
                  <a:rPr lang="en-GB" sz="1200" b="1" dirty="0">
                    <a:latin typeface="+mn-lt"/>
                  </a:rPr>
                  <a:t> </a:t>
                </a:r>
                <a:r>
                  <a:rPr lang="en-GB" sz="1200" b="1" dirty="0">
                    <a:latin typeface="+mn-lt"/>
                    <a:sym typeface="Symbol" panose="05050102010706020507" pitchFamily="18" charset="2"/>
                  </a:rPr>
                  <a:t>+</a:t>
                </a:r>
                <a:endParaRPr lang="en-GB" sz="1200" b="1" dirty="0">
                  <a:latin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88495" y="3760302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i="1" dirty="0">
                    <a:latin typeface="+mn-lt"/>
                  </a:rPr>
                  <a:t>cfr</a:t>
                </a:r>
                <a:r>
                  <a:rPr lang="en-GB" sz="1200" b="1" dirty="0">
                    <a:latin typeface="+mn-lt"/>
                  </a:rPr>
                  <a:t> </a:t>
                </a:r>
                <a:r>
                  <a:rPr lang="en-GB" sz="1200" b="1" dirty="0">
                    <a:latin typeface="+mn-lt"/>
                    <a:sym typeface="Symbol" panose="05050102010706020507" pitchFamily="18" charset="2"/>
                  </a:rPr>
                  <a:t>+</a:t>
                </a:r>
                <a:endParaRPr lang="en-GB" sz="1200" b="1" dirty="0"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688495" y="4185714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i="1" dirty="0">
                    <a:latin typeface="+mn-lt"/>
                  </a:rPr>
                  <a:t>cfr</a:t>
                </a:r>
                <a:r>
                  <a:rPr lang="en-GB" sz="1200" b="1" dirty="0">
                    <a:latin typeface="+mn-lt"/>
                  </a:rPr>
                  <a:t> </a:t>
                </a:r>
                <a:r>
                  <a:rPr lang="en-GB" sz="1200" b="1" dirty="0">
                    <a:latin typeface="+mn-lt"/>
                    <a:sym typeface="Symbol" panose="05050102010706020507" pitchFamily="18" charset="2"/>
                  </a:rPr>
                  <a:t>+</a:t>
                </a:r>
                <a:endParaRPr lang="en-GB" sz="1200" b="1" dirty="0">
                  <a:latin typeface="+mn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88495" y="2819257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i="1" dirty="0">
                    <a:latin typeface="+mn-lt"/>
                  </a:rPr>
                  <a:t>cfr</a:t>
                </a:r>
                <a:r>
                  <a:rPr lang="en-GB" sz="1200" b="1" dirty="0">
                    <a:latin typeface="+mn-lt"/>
                  </a:rPr>
                  <a:t> </a:t>
                </a:r>
                <a:r>
                  <a:rPr lang="en-GB" sz="1200" b="1" dirty="0">
                    <a:latin typeface="+mn-lt"/>
                    <a:sym typeface="Symbol" panose="05050102010706020507" pitchFamily="18" charset="2"/>
                  </a:rPr>
                  <a:t>+</a:t>
                </a:r>
                <a:endParaRPr lang="en-GB" sz="1200" b="1" dirty="0">
                  <a:latin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44235" y="1333377"/>
                <a:ext cx="155754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b="1" dirty="0">
                    <a:latin typeface="+mn-lt"/>
                  </a:rPr>
                  <a:t>23S G2405A (1x) + </a:t>
                </a:r>
              </a:p>
              <a:p>
                <a:pPr algn="r"/>
                <a:r>
                  <a:rPr lang="en-GB" sz="1200" b="1" dirty="0">
                    <a:latin typeface="+mn-lt"/>
                  </a:rPr>
                  <a:t>23S G2576T (2x)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30888" y="1888404"/>
                <a:ext cx="1370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dirty="0">
                    <a:latin typeface="+mn-lt"/>
                  </a:rPr>
                  <a:t>23S G2576T (3x)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30889" y="2348278"/>
                <a:ext cx="1370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dirty="0">
                    <a:latin typeface="+mn-lt"/>
                  </a:rPr>
                  <a:t>23S G2576T (4x)</a:t>
                </a:r>
              </a:p>
            </p:txBody>
          </p:sp>
        </p:grpSp>
        <p:sp>
          <p:nvSpPr>
            <p:cNvPr id="31" name="Rectangle 51"/>
            <p:cNvSpPr>
              <a:spLocks noChangeArrowheads="1"/>
            </p:cNvSpPr>
            <p:nvPr/>
          </p:nvSpPr>
          <p:spPr bwMode="gray">
            <a:xfrm>
              <a:off x="3201777" y="1121514"/>
              <a:ext cx="3696564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2075" tIns="46038" rIns="92075" bIns="46038" anchor="b">
              <a:spAutoFit/>
            </a:bodyPr>
            <a:lstStyle>
              <a:lvl1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atinLnBrk="1"/>
              <a:r>
                <a:rPr kumimoji="1" lang="en-US" altLang="ko-KR" sz="1400" dirty="0">
                  <a:solidFill>
                    <a:srgbClr val="000000"/>
                  </a:solidFill>
                  <a:latin typeface="+mn-lt"/>
                </a:rPr>
                <a:t>n=7 </a:t>
              </a:r>
              <a:r>
                <a:rPr kumimoji="1" lang="ru-RU" altLang="ko-KR" sz="1400" dirty="0">
                  <a:solidFill>
                    <a:srgbClr val="000000"/>
                  </a:solidFill>
                  <a:latin typeface="+mn-lt"/>
                </a:rPr>
                <a:t>клинических штаммов</a:t>
              </a:r>
              <a:endParaRPr kumimoji="1" lang="en-US" altLang="ko-KR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44235" y="1076238"/>
              <a:ext cx="1470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Тип мутации</a:t>
              </a:r>
              <a:endParaRPr lang="en-GB" sz="1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444715" y="1817883"/>
            <a:ext cx="14193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400" dirty="0"/>
              <a:t>Хромосомные </a:t>
            </a:r>
          </a:p>
          <a:p>
            <a:pPr algn="ctr"/>
            <a:r>
              <a:rPr lang="ru-RU" sz="1400" dirty="0"/>
              <a:t>мутации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64542" y="3774684"/>
            <a:ext cx="177971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dirty="0"/>
              <a:t>Cfr-</a:t>
            </a:r>
            <a:r>
              <a:rPr lang="ru-RU" sz="1400" dirty="0" err="1"/>
              <a:t>метилирование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050059" y="4992413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МПК</a:t>
            </a:r>
            <a:r>
              <a:rPr lang="en-GB" sz="1400" b="1" dirty="0"/>
              <a:t> (</a:t>
            </a:r>
            <a:r>
              <a:rPr lang="ru-RU" sz="1400" b="1" dirty="0"/>
              <a:t>мкг</a:t>
            </a:r>
            <a:r>
              <a:rPr lang="en-GB" sz="1400" b="1" dirty="0"/>
              <a:t>/</a:t>
            </a:r>
            <a:r>
              <a:rPr lang="ru-RU" sz="1400" b="1" dirty="0"/>
              <a:t>мл</a:t>
            </a:r>
            <a:r>
              <a:rPr lang="en-GB" sz="1400" b="1" dirty="0"/>
              <a:t>)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416007" y="1490545"/>
            <a:ext cx="155448" cy="12918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1422157" y="2971174"/>
            <a:ext cx="149298" cy="17811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87624" y="56612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Глобальная наблюдательная программа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STAR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 </a:t>
            </a:r>
          </a:p>
          <a:p>
            <a:r>
              <a:rPr lang="en-GB" altLang="en-US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2011-2012</a:t>
            </a: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ＭＳ Ｐゴシック" panose="020B0600070205080204" pitchFamily="34" charset="-128"/>
              </a:rPr>
              <a:t> гг.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FECD06-009E-4AE6-A0BE-DB194855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5136" y="6535926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51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85800" y="571500"/>
            <a:ext cx="77724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Терминология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595646" y="1246316"/>
            <a:ext cx="3929063" cy="408444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b="1" dirty="0"/>
              <a:t>SSSI – </a:t>
            </a:r>
            <a:r>
              <a:rPr lang="ru-RU" sz="2200" b="1" i="1" dirty="0"/>
              <a:t>Инфекция кожи и кожных структур</a:t>
            </a:r>
            <a:endParaRPr lang="en-US" sz="2200" b="1" i="1" dirty="0"/>
          </a:p>
          <a:p>
            <a:pPr marL="0" indent="0" eaLnBrk="1" hangingPunct="1">
              <a:buNone/>
            </a:pPr>
            <a:endParaRPr lang="en-US" sz="2200" b="1" i="1" dirty="0"/>
          </a:p>
          <a:p>
            <a:pPr eaLnBrk="1" hangingPunct="1"/>
            <a:r>
              <a:rPr lang="en-US" sz="2200" b="1" dirty="0"/>
              <a:t>SSTI – </a:t>
            </a:r>
            <a:r>
              <a:rPr lang="ru-RU" sz="2200" b="1" i="1" dirty="0"/>
              <a:t>Инфекция кожи и мягких тканей</a:t>
            </a:r>
          </a:p>
          <a:p>
            <a:pPr eaLnBrk="1" hangingPunct="1"/>
            <a:endParaRPr lang="ru-RU" sz="2200" b="1" i="1" dirty="0"/>
          </a:p>
          <a:p>
            <a:pPr eaLnBrk="1" hangingPunct="1"/>
            <a:r>
              <a:rPr lang="en-US" sz="2200" b="1" i="1" dirty="0"/>
              <a:t>ABSSSI – </a:t>
            </a:r>
            <a:r>
              <a:rPr lang="ru-RU" sz="2200" b="1" i="1" dirty="0"/>
              <a:t>Острые бактериальные инфекции кожи и кожных структур</a:t>
            </a:r>
            <a:endParaRPr lang="en-US" sz="2200" b="1" i="1" dirty="0"/>
          </a:p>
          <a:p>
            <a:pPr eaLnBrk="1" hangingPunct="1"/>
            <a:endParaRPr lang="en-US" b="1" i="1" dirty="0"/>
          </a:p>
          <a:p>
            <a:pPr eaLnBrk="1" hangingPunct="1"/>
            <a:endParaRPr lang="en-US" b="1" dirty="0"/>
          </a:p>
          <a:p>
            <a:pPr marL="0" indent="0" eaLnBrk="1" hangingPunct="1">
              <a:buNone/>
            </a:pPr>
            <a:endParaRPr lang="ru-RU" sz="2400" b="1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3361334"/>
              </p:ext>
            </p:extLst>
          </p:nvPr>
        </p:nvGraphicFramePr>
        <p:xfrm>
          <a:off x="6143625" y="1643063"/>
          <a:ext cx="1643063" cy="52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4592867"/>
              </p:ext>
            </p:extLst>
          </p:nvPr>
        </p:nvGraphicFramePr>
        <p:xfrm>
          <a:off x="6143625" y="2317714"/>
          <a:ext cx="1598263" cy="48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66712569"/>
              </p:ext>
            </p:extLst>
          </p:nvPr>
        </p:nvGraphicFramePr>
        <p:xfrm>
          <a:off x="6143625" y="3103527"/>
          <a:ext cx="1598263" cy="48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0526576"/>
              </p:ext>
            </p:extLst>
          </p:nvPr>
        </p:nvGraphicFramePr>
        <p:xfrm>
          <a:off x="6143625" y="3746464"/>
          <a:ext cx="1598263" cy="48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3" name="Прямая со стрелкой 12"/>
          <p:cNvCxnSpPr>
            <a:cxnSpLocks/>
          </p:cNvCxnSpPr>
          <p:nvPr/>
        </p:nvCxnSpPr>
        <p:spPr>
          <a:xfrm flipV="1">
            <a:off x="4080949" y="2598986"/>
            <a:ext cx="2062676" cy="4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4080949" y="2834945"/>
            <a:ext cx="2062676" cy="47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 flipV="1">
            <a:off x="4462797" y="4032579"/>
            <a:ext cx="1640090" cy="202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V="1">
            <a:off x="4080949" y="1514143"/>
            <a:ext cx="1938851" cy="84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86863242"/>
              </p:ext>
            </p:extLst>
          </p:nvPr>
        </p:nvGraphicFramePr>
        <p:xfrm>
          <a:off x="6143625" y="1269964"/>
          <a:ext cx="1531669" cy="48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53C02-BB7D-4A3E-B3E0-ADB70DA4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16688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B0B2-FE1A-411F-8059-50C94A5C9092}"/>
              </a:ext>
            </a:extLst>
          </p:cNvPr>
          <p:cNvSpPr txBox="1">
            <a:spLocks/>
          </p:cNvSpPr>
          <p:nvPr/>
        </p:nvSpPr>
        <p:spPr bwMode="auto">
          <a:xfrm>
            <a:off x="1259632" y="6099175"/>
            <a:ext cx="7721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20688">
              <a:spcBef>
                <a:spcPct val="20000"/>
              </a:spcBef>
              <a:buFont typeface="Arial" pitchFamily="34" charset="0"/>
              <a:buNone/>
            </a:pPr>
            <a:r>
              <a:rPr lang="ru-RU" altLang="en-US" sz="1400" dirty="0">
                <a:cs typeface="Arial" pitchFamily="34" charset="0"/>
              </a:rPr>
              <a:t>Хирургические инфекции кожи и мягких тканей, Российские национальные рекомендации, 2015</a:t>
            </a:r>
            <a:endParaRPr lang="en-GB" altLang="en-US" sz="1400" dirty="0"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FA5C9FF-A047-40C8-9CB9-2143BCF2AE0B}"/>
              </a:ext>
            </a:extLst>
          </p:cNvPr>
          <p:cNvSpPr/>
          <p:nvPr/>
        </p:nvSpPr>
        <p:spPr>
          <a:xfrm>
            <a:off x="856923" y="5210969"/>
            <a:ext cx="74301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baseline="30000" dirty="0"/>
              <a:t>1 </a:t>
            </a:r>
            <a:r>
              <a:rPr lang="en-US" sz="1400" b="1" i="1" dirty="0"/>
              <a:t>FDA (Food and Drug Administration) </a:t>
            </a:r>
            <a:r>
              <a:rPr lang="en-US" sz="1400" i="1" dirty="0"/>
              <a:t>– </a:t>
            </a:r>
            <a:r>
              <a:rPr lang="ru-RU" sz="1400" i="1" dirty="0"/>
              <a:t>управление по контролю за пищевыми продуктами и лекарственными препаратами</a:t>
            </a:r>
            <a:br>
              <a:rPr lang="ru-RU" sz="1400" i="1" dirty="0"/>
            </a:br>
            <a:r>
              <a:rPr lang="ru-RU" sz="1400" i="1" baseline="30000" dirty="0"/>
              <a:t>2 </a:t>
            </a:r>
            <a:r>
              <a:rPr lang="en-US" sz="1400" b="1" i="1" dirty="0"/>
              <a:t>SIS (Surgical Infections Society) </a:t>
            </a:r>
            <a:r>
              <a:rPr lang="en-US" sz="1400" i="1" dirty="0"/>
              <a:t>–</a:t>
            </a:r>
            <a:r>
              <a:rPr lang="ru-RU" sz="1400" i="1" dirty="0"/>
              <a:t> общество по хирургическим инфекциям</a:t>
            </a:r>
          </a:p>
          <a:p>
            <a:r>
              <a:rPr lang="ru-RU" sz="1400" i="1" baseline="30000" dirty="0"/>
              <a:t>3</a:t>
            </a:r>
            <a:r>
              <a:rPr lang="ru-RU" sz="1400" i="1" dirty="0"/>
              <a:t> </a:t>
            </a:r>
            <a:r>
              <a:rPr lang="en-US" sz="1400" b="1" i="1" dirty="0"/>
              <a:t>IDSA Infections Diseases Society of America) </a:t>
            </a:r>
            <a:r>
              <a:rPr lang="en-US" sz="1400" i="1" dirty="0"/>
              <a:t>– </a:t>
            </a:r>
            <a:r>
              <a:rPr lang="ru-RU" sz="1400" i="1" dirty="0"/>
              <a:t>Американское общество инфекционистов</a:t>
            </a:r>
            <a:br>
              <a:rPr lang="ru-RU" b="1" i="1" dirty="0"/>
            </a:br>
            <a:endParaRPr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519659"/>
          </a:xfrm>
        </p:spPr>
        <p:txBody>
          <a:bodyPr>
            <a:noAutofit/>
          </a:bodyPr>
          <a:lstStyle/>
          <a:p>
            <a:pPr lvl="0"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Потенциал развития резистентности к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Тедизолиду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 16 раз ниже, чем у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Линезолида</a:t>
            </a:r>
            <a:br>
              <a:rPr lang="en-US" sz="2800" b="1" dirty="0">
                <a:latin typeface="Georgia" pitchFamily="18" charset="0"/>
              </a:rPr>
            </a:br>
            <a:endParaRPr lang="en-US" altLang="en-US" sz="2800" b="1" i="1" baseline="30000" noProof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4036204" cy="3600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+mn-lt"/>
              </a:rPr>
              <a:t>Тедизолид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148064" y="1340768"/>
            <a:ext cx="3550064" cy="504056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+mn-lt"/>
              </a:rPr>
              <a:t>Линезолид</a:t>
            </a:r>
            <a:endParaRPr lang="en-GB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7133" y="4929225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928" y="3940608"/>
            <a:ext cx="1138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44461" y="3288969"/>
            <a:ext cx="10964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+mn-lt"/>
                <a:cs typeface="Arial" panose="020B0604020202020204" pitchFamily="34" charset="0"/>
              </a:rPr>
              <a:t>МПК 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мкг/мл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3484" y="5176700"/>
            <a:ext cx="8704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+mn-lt"/>
                <a:cs typeface="Arial" panose="020B0604020202020204" pitchFamily="34" charset="0"/>
              </a:rPr>
              <a:t>Пассаж №</a:t>
            </a:r>
            <a:endParaRPr lang="en-GB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115" y="302386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dirty="0">
                <a:latin typeface="+mn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06" y="4698890"/>
            <a:ext cx="2853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dirty="0">
                <a:latin typeface="+mn-lt"/>
                <a:cs typeface="Arial" panose="020B0604020202020204" pitchFamily="34" charset="0"/>
              </a:rPr>
              <a:t>0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,</a:t>
            </a:r>
            <a:r>
              <a:rPr lang="en-GB" sz="160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301" y="2206108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dirty="0">
                <a:latin typeface="+mn-lt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18740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4499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1374" y="4929225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0258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6017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04531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028132" y="1743019"/>
            <a:ext cx="3092176" cy="3150692"/>
            <a:chOff x="1028132" y="2159306"/>
            <a:chExt cx="3092176" cy="315069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7644" y="2159306"/>
              <a:ext cx="0" cy="31506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1180" y="5237998"/>
              <a:ext cx="305912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32416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28132" y="4480005"/>
              <a:ext cx="10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28132" y="3563261"/>
              <a:ext cx="10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028132" y="2745505"/>
              <a:ext cx="10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30929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26688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22447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618206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116720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61180" y="280885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061180" y="286118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061180" y="2924529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061180" y="2987876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061180" y="3076011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061180" y="3164146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061180" y="3318383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61180" y="249211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061180" y="235165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061180" y="2266271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061180" y="2161611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061180" y="363511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061180" y="3698463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061180" y="3775580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61180" y="382515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061180" y="3888506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061180" y="3990411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061180" y="451646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061180" y="457155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061180" y="4656933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061180" y="4736805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061180" y="483595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061180" y="49764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1147482" y="4240878"/>
            <a:ext cx="2971800" cy="0"/>
          </a:xfrm>
          <a:prstGeom prst="line">
            <a:avLst/>
          </a:prstGeom>
          <a:ln w="28575">
            <a:solidFill>
              <a:srgbClr val="BE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1143000" y="3747820"/>
            <a:ext cx="2976282" cy="738754"/>
          </a:xfrm>
          <a:custGeom>
            <a:avLst/>
            <a:gdLst>
              <a:gd name="connsiteX0" fmla="*/ 0 w 2976282"/>
              <a:gd name="connsiteY0" fmla="*/ 726141 h 726141"/>
              <a:gd name="connsiteX1" fmla="*/ 681318 w 2976282"/>
              <a:gd name="connsiteY1" fmla="*/ 726141 h 726141"/>
              <a:gd name="connsiteX2" fmla="*/ 784412 w 2976282"/>
              <a:gd name="connsiteY2" fmla="*/ 493059 h 726141"/>
              <a:gd name="connsiteX3" fmla="*/ 1976718 w 2976282"/>
              <a:gd name="connsiteY3" fmla="*/ 493059 h 726141"/>
              <a:gd name="connsiteX4" fmla="*/ 2079812 w 2976282"/>
              <a:gd name="connsiteY4" fmla="*/ 242047 h 726141"/>
              <a:gd name="connsiteX5" fmla="*/ 2774576 w 2976282"/>
              <a:gd name="connsiteY5" fmla="*/ 242047 h 726141"/>
              <a:gd name="connsiteX6" fmla="*/ 2877671 w 2976282"/>
              <a:gd name="connsiteY6" fmla="*/ 0 h 726141"/>
              <a:gd name="connsiteX7" fmla="*/ 2976282 w 2976282"/>
              <a:gd name="connsiteY7" fmla="*/ 0 h 726141"/>
              <a:gd name="connsiteX0" fmla="*/ 0 w 2976282"/>
              <a:gd name="connsiteY0" fmla="*/ 726141 h 738754"/>
              <a:gd name="connsiteX1" fmla="*/ 681318 w 2976282"/>
              <a:gd name="connsiteY1" fmla="*/ 738754 h 738754"/>
              <a:gd name="connsiteX2" fmla="*/ 784412 w 2976282"/>
              <a:gd name="connsiteY2" fmla="*/ 493059 h 738754"/>
              <a:gd name="connsiteX3" fmla="*/ 1976718 w 2976282"/>
              <a:gd name="connsiteY3" fmla="*/ 493059 h 738754"/>
              <a:gd name="connsiteX4" fmla="*/ 2079812 w 2976282"/>
              <a:gd name="connsiteY4" fmla="*/ 242047 h 738754"/>
              <a:gd name="connsiteX5" fmla="*/ 2774576 w 2976282"/>
              <a:gd name="connsiteY5" fmla="*/ 242047 h 738754"/>
              <a:gd name="connsiteX6" fmla="*/ 2877671 w 2976282"/>
              <a:gd name="connsiteY6" fmla="*/ 0 h 738754"/>
              <a:gd name="connsiteX7" fmla="*/ 2976282 w 2976282"/>
              <a:gd name="connsiteY7" fmla="*/ 0 h 738754"/>
              <a:gd name="connsiteX0" fmla="*/ 0 w 2976282"/>
              <a:gd name="connsiteY0" fmla="*/ 735601 h 738754"/>
              <a:gd name="connsiteX1" fmla="*/ 681318 w 2976282"/>
              <a:gd name="connsiteY1" fmla="*/ 738754 h 738754"/>
              <a:gd name="connsiteX2" fmla="*/ 784412 w 2976282"/>
              <a:gd name="connsiteY2" fmla="*/ 493059 h 738754"/>
              <a:gd name="connsiteX3" fmla="*/ 1976718 w 2976282"/>
              <a:gd name="connsiteY3" fmla="*/ 493059 h 738754"/>
              <a:gd name="connsiteX4" fmla="*/ 2079812 w 2976282"/>
              <a:gd name="connsiteY4" fmla="*/ 242047 h 738754"/>
              <a:gd name="connsiteX5" fmla="*/ 2774576 w 2976282"/>
              <a:gd name="connsiteY5" fmla="*/ 242047 h 738754"/>
              <a:gd name="connsiteX6" fmla="*/ 2877671 w 2976282"/>
              <a:gd name="connsiteY6" fmla="*/ 0 h 738754"/>
              <a:gd name="connsiteX7" fmla="*/ 2976282 w 2976282"/>
              <a:gd name="connsiteY7" fmla="*/ 0 h 73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6282" h="738754">
                <a:moveTo>
                  <a:pt x="0" y="735601"/>
                </a:moveTo>
                <a:lnTo>
                  <a:pt x="681318" y="738754"/>
                </a:lnTo>
                <a:lnTo>
                  <a:pt x="784412" y="493059"/>
                </a:lnTo>
                <a:lnTo>
                  <a:pt x="1976718" y="493059"/>
                </a:lnTo>
                <a:lnTo>
                  <a:pt x="2079812" y="242047"/>
                </a:lnTo>
                <a:lnTo>
                  <a:pt x="2774576" y="242047"/>
                </a:lnTo>
                <a:lnTo>
                  <a:pt x="2877671" y="0"/>
                </a:lnTo>
                <a:lnTo>
                  <a:pt x="2976282" y="0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grpSp>
        <p:nvGrpSpPr>
          <p:cNvPr id="7" name="Group 291"/>
          <p:cNvGrpSpPr/>
          <p:nvPr/>
        </p:nvGrpSpPr>
        <p:grpSpPr>
          <a:xfrm>
            <a:off x="1187204" y="4196920"/>
            <a:ext cx="2981042" cy="89647"/>
            <a:chOff x="1187204" y="4613207"/>
            <a:chExt cx="2981042" cy="89647"/>
          </a:xfrm>
        </p:grpSpPr>
        <p:sp>
          <p:nvSpPr>
            <p:cNvPr id="288" name="Rectangle 287"/>
            <p:cNvSpPr/>
            <p:nvPr/>
          </p:nvSpPr>
          <p:spPr>
            <a:xfrm>
              <a:off x="1187204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86907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86610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86313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86016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85719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85422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85125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84828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084531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84234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283937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383640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483343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583046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82749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82452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82155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81858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081561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181264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280967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380670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80373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80076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679779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779482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879185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978888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78599" y="4613207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92"/>
          <p:cNvGrpSpPr/>
          <p:nvPr/>
        </p:nvGrpSpPr>
        <p:grpSpPr>
          <a:xfrm>
            <a:off x="1190100" y="3709240"/>
            <a:ext cx="2974737" cy="821167"/>
            <a:chOff x="1190100" y="4125527"/>
            <a:chExt cx="2974737" cy="821167"/>
          </a:xfrm>
        </p:grpSpPr>
        <p:sp>
          <p:nvSpPr>
            <p:cNvPr id="108" name="Oval 107"/>
            <p:cNvSpPr/>
            <p:nvPr/>
          </p:nvSpPr>
          <p:spPr>
            <a:xfrm>
              <a:off x="1190100" y="485704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1288897" y="485704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1387694" y="485704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486491" y="485704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1585288" y="485704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1684085" y="485704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782884" y="485704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883783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983894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084005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2184116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2284227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2384338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2484449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584560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2684671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2784782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2884893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2985004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085114" y="4614258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179708" y="436201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3279206" y="436201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3378704" y="436201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478202" y="436201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3577700" y="436201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3677198" y="436201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3776696" y="436201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3876194" y="436201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3975692" y="412552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4075190" y="412552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929677" y="4929225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212472" y="3940608"/>
            <a:ext cx="1138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4350590" y="3312400"/>
            <a:ext cx="10964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+mn-lt"/>
                <a:cs typeface="Arial" panose="020B0604020202020204" pitchFamily="34" charset="0"/>
              </a:rPr>
              <a:t>МПК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 (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мкг/мл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546027" y="5176700"/>
            <a:ext cx="8704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+mn-lt"/>
                <a:cs typeface="Arial" panose="020B0604020202020204" pitchFamily="34" charset="0"/>
              </a:rPr>
              <a:t>Пассаж №</a:t>
            </a:r>
            <a:endParaRPr lang="en-GB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098659" y="302386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dirty="0">
                <a:latin typeface="+mn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040950" y="4698890"/>
            <a:ext cx="2853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dirty="0">
                <a:latin typeface="+mn-lt"/>
                <a:cs typeface="Arial" panose="020B0604020202020204" pitchFamily="34" charset="0"/>
              </a:rPr>
              <a:t>0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,</a:t>
            </a:r>
            <a:r>
              <a:rPr lang="en-GB" sz="160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984845" y="2206108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dirty="0">
                <a:latin typeface="+mn-lt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371284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67043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433918" y="4929225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362802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858561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357075" y="4929225"/>
            <a:ext cx="2276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+mn-lt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9" name="Group 153"/>
          <p:cNvGrpSpPr/>
          <p:nvPr/>
        </p:nvGrpSpPr>
        <p:grpSpPr>
          <a:xfrm>
            <a:off x="5380676" y="1743019"/>
            <a:ext cx="3092176" cy="3150692"/>
            <a:chOff x="1028132" y="2159306"/>
            <a:chExt cx="3092176" cy="3150692"/>
          </a:xfrm>
        </p:grpSpPr>
        <p:cxnSp>
          <p:nvCxnSpPr>
            <p:cNvPr id="155" name="Straight Connector 154"/>
            <p:cNvCxnSpPr/>
            <p:nvPr/>
          </p:nvCxnSpPr>
          <p:spPr>
            <a:xfrm>
              <a:off x="1137644" y="2159306"/>
              <a:ext cx="0" cy="31506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061180" y="5237998"/>
              <a:ext cx="305912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632416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1028132" y="4480005"/>
              <a:ext cx="10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1028132" y="3563261"/>
              <a:ext cx="10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1028132" y="2745505"/>
              <a:ext cx="10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130929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626688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122447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618206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116720" y="5237998"/>
              <a:ext cx="0" cy="7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1061180" y="280885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1061180" y="286118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61180" y="2924529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061180" y="2987876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061180" y="3076011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1061180" y="3164146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1061180" y="3318383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1061180" y="249211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1061180" y="235165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1061180" y="2266271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1061180" y="2161611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1061180" y="363511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1061180" y="3698463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>
              <a:off x="1061180" y="3775580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1061180" y="382515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1061180" y="3888506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1061180" y="3990411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>
              <a:off x="1061180" y="451646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1061180" y="457155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1061180" y="4656933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1061180" y="4736805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1061180" y="4835957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1061180" y="4976422"/>
              <a:ext cx="7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5" name="Freeform 294"/>
          <p:cNvSpPr/>
          <p:nvPr/>
        </p:nvSpPr>
        <p:spPr>
          <a:xfrm>
            <a:off x="5494283" y="2752582"/>
            <a:ext cx="2971800" cy="1229710"/>
          </a:xfrm>
          <a:custGeom>
            <a:avLst/>
            <a:gdLst>
              <a:gd name="connsiteX0" fmla="*/ 0 w 2971800"/>
              <a:gd name="connsiteY0" fmla="*/ 1229710 h 1229710"/>
              <a:gd name="connsiteX1" fmla="*/ 390196 w 2971800"/>
              <a:gd name="connsiteY1" fmla="*/ 1229710 h 1229710"/>
              <a:gd name="connsiteX2" fmla="*/ 480848 w 2971800"/>
              <a:gd name="connsiteY2" fmla="*/ 997169 h 1229710"/>
              <a:gd name="connsiteX3" fmla="*/ 579383 w 2971800"/>
              <a:gd name="connsiteY3" fmla="*/ 997169 h 1229710"/>
              <a:gd name="connsiteX4" fmla="*/ 677917 w 2971800"/>
              <a:gd name="connsiteY4" fmla="*/ 729155 h 1229710"/>
              <a:gd name="connsiteX5" fmla="*/ 1974631 w 2971800"/>
              <a:gd name="connsiteY5" fmla="*/ 729155 h 1229710"/>
              <a:gd name="connsiteX6" fmla="*/ 2081048 w 2971800"/>
              <a:gd name="connsiteY6" fmla="*/ 476907 h 1229710"/>
              <a:gd name="connsiteX7" fmla="*/ 2376651 w 2971800"/>
              <a:gd name="connsiteY7" fmla="*/ 476907 h 1229710"/>
              <a:gd name="connsiteX8" fmla="*/ 2475186 w 2971800"/>
              <a:gd name="connsiteY8" fmla="*/ 232541 h 1229710"/>
              <a:gd name="connsiteX9" fmla="*/ 2877207 w 2971800"/>
              <a:gd name="connsiteY9" fmla="*/ 232541 h 1229710"/>
              <a:gd name="connsiteX10" fmla="*/ 2971800 w 2971800"/>
              <a:gd name="connsiteY10" fmla="*/ 0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1800" h="1229710">
                <a:moveTo>
                  <a:pt x="0" y="1229710"/>
                </a:moveTo>
                <a:lnTo>
                  <a:pt x="390196" y="1229710"/>
                </a:lnTo>
                <a:lnTo>
                  <a:pt x="480848" y="997169"/>
                </a:lnTo>
                <a:lnTo>
                  <a:pt x="579383" y="997169"/>
                </a:lnTo>
                <a:lnTo>
                  <a:pt x="677917" y="729155"/>
                </a:lnTo>
                <a:lnTo>
                  <a:pt x="1974631" y="729155"/>
                </a:lnTo>
                <a:lnTo>
                  <a:pt x="2081048" y="476907"/>
                </a:lnTo>
                <a:lnTo>
                  <a:pt x="2376651" y="476907"/>
                </a:lnTo>
                <a:lnTo>
                  <a:pt x="2475186" y="232541"/>
                </a:lnTo>
                <a:lnTo>
                  <a:pt x="2877207" y="232541"/>
                </a:lnTo>
                <a:lnTo>
                  <a:pt x="2971800" y="0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296" name="Freeform 295"/>
          <p:cNvSpPr/>
          <p:nvPr/>
        </p:nvSpPr>
        <p:spPr>
          <a:xfrm>
            <a:off x="5494283" y="2248085"/>
            <a:ext cx="2979683" cy="1493783"/>
          </a:xfrm>
          <a:custGeom>
            <a:avLst/>
            <a:gdLst>
              <a:gd name="connsiteX0" fmla="*/ 0 w 2979683"/>
              <a:gd name="connsiteY0" fmla="*/ 1493783 h 1493783"/>
              <a:gd name="connsiteX1" fmla="*/ 382314 w 2979683"/>
              <a:gd name="connsiteY1" fmla="*/ 1493783 h 1493783"/>
              <a:gd name="connsiteX2" fmla="*/ 484789 w 2979683"/>
              <a:gd name="connsiteY2" fmla="*/ 1241535 h 1493783"/>
              <a:gd name="connsiteX3" fmla="*/ 685800 w 2979683"/>
              <a:gd name="connsiteY3" fmla="*/ 1241535 h 1493783"/>
              <a:gd name="connsiteX4" fmla="*/ 784334 w 2979683"/>
              <a:gd name="connsiteY4" fmla="*/ 997169 h 1493783"/>
              <a:gd name="connsiteX5" fmla="*/ 1280948 w 2979683"/>
              <a:gd name="connsiteY5" fmla="*/ 997169 h 1493783"/>
              <a:gd name="connsiteX6" fmla="*/ 1379483 w 2979683"/>
              <a:gd name="connsiteY6" fmla="*/ 492673 h 1493783"/>
              <a:gd name="connsiteX7" fmla="*/ 2278117 w 2979683"/>
              <a:gd name="connsiteY7" fmla="*/ 492673 h 1493783"/>
              <a:gd name="connsiteX8" fmla="*/ 2380593 w 2979683"/>
              <a:gd name="connsiteY8" fmla="*/ 252249 h 1493783"/>
              <a:gd name="connsiteX9" fmla="*/ 2774731 w 2979683"/>
              <a:gd name="connsiteY9" fmla="*/ 252249 h 1493783"/>
              <a:gd name="connsiteX10" fmla="*/ 2877207 w 2979683"/>
              <a:gd name="connsiteY10" fmla="*/ 0 h 1493783"/>
              <a:gd name="connsiteX11" fmla="*/ 2979683 w 2979683"/>
              <a:gd name="connsiteY11" fmla="*/ 0 h 149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9683" h="1493783">
                <a:moveTo>
                  <a:pt x="0" y="1493783"/>
                </a:moveTo>
                <a:lnTo>
                  <a:pt x="382314" y="1493783"/>
                </a:lnTo>
                <a:lnTo>
                  <a:pt x="484789" y="1241535"/>
                </a:lnTo>
                <a:lnTo>
                  <a:pt x="685800" y="1241535"/>
                </a:lnTo>
                <a:lnTo>
                  <a:pt x="784334" y="997169"/>
                </a:lnTo>
                <a:lnTo>
                  <a:pt x="1280948" y="997169"/>
                </a:lnTo>
                <a:lnTo>
                  <a:pt x="1379483" y="492673"/>
                </a:lnTo>
                <a:lnTo>
                  <a:pt x="2278117" y="492673"/>
                </a:lnTo>
                <a:lnTo>
                  <a:pt x="2380593" y="252249"/>
                </a:lnTo>
                <a:lnTo>
                  <a:pt x="2774731" y="252249"/>
                </a:lnTo>
                <a:lnTo>
                  <a:pt x="2877207" y="0"/>
                </a:lnTo>
                <a:lnTo>
                  <a:pt x="2979683" y="0"/>
                </a:lnTo>
              </a:path>
            </a:pathLst>
          </a:custGeom>
          <a:noFill/>
          <a:ln>
            <a:solidFill>
              <a:srgbClr val="BE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grpSp>
        <p:nvGrpSpPr>
          <p:cNvPr id="10" name="Group 296"/>
          <p:cNvGrpSpPr/>
          <p:nvPr/>
        </p:nvGrpSpPr>
        <p:grpSpPr>
          <a:xfrm>
            <a:off x="5536697" y="2210464"/>
            <a:ext cx="2976341" cy="1575548"/>
            <a:chOff x="5536697" y="2626751"/>
            <a:chExt cx="2976341" cy="1575548"/>
          </a:xfrm>
        </p:grpSpPr>
        <p:sp>
          <p:nvSpPr>
            <p:cNvPr id="203" name="Rectangle 202"/>
            <p:cNvSpPr/>
            <p:nvPr/>
          </p:nvSpPr>
          <p:spPr>
            <a:xfrm>
              <a:off x="5930974" y="3856462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030677" y="3856462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130380" y="3856462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235193" y="362392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334896" y="362392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434599" y="362392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534302" y="362392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634005" y="362392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733708" y="362392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536697" y="4112652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36400" y="4112652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736103" y="4112652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835806" y="4112652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827371" y="287900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7927074" y="287900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8026777" y="287900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8126480" y="287900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8226191" y="2879000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8323688" y="262675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8423391" y="262675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828301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928004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7027707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127410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7227113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326816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426519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26222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625925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725636" y="3111541"/>
              <a:ext cx="89647" cy="89647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297"/>
          <p:cNvGrpSpPr/>
          <p:nvPr/>
        </p:nvGrpSpPr>
        <p:grpSpPr>
          <a:xfrm>
            <a:off x="5539490" y="2708130"/>
            <a:ext cx="2972023" cy="1317781"/>
            <a:chOff x="5539490" y="3124417"/>
            <a:chExt cx="2972023" cy="1317781"/>
          </a:xfrm>
        </p:grpSpPr>
        <p:sp>
          <p:nvSpPr>
            <p:cNvPr id="226" name="Oval 225"/>
            <p:cNvSpPr/>
            <p:nvPr/>
          </p:nvSpPr>
          <p:spPr>
            <a:xfrm>
              <a:off x="5539490" y="435255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5638287" y="435255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5737084" y="435255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5835883" y="435255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7522" y="3601324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627633" y="3601324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727744" y="3601324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27854" y="3601324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924376" y="336053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8023874" y="336053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8123372" y="336053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222870" y="336053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8322368" y="3360530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8421866" y="3124417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5931877" y="4121585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6031375" y="4121585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6133851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6233356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6332861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6432366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6531871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6631376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6730881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6830386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6929891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029396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128901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7228406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327911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7427412" y="3849631"/>
              <a:ext cx="89647" cy="8964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03335" y="6016640"/>
            <a:ext cx="8148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ru-RU" sz="1200" dirty="0">
                <a:latin typeface="Georgia" pitchFamily="18" charset="0"/>
                <a:cs typeface="Arial" panose="020B0604020202020204" pitchFamily="34" charset="0"/>
              </a:rPr>
              <a:t>МПК</a:t>
            </a:r>
            <a:r>
              <a:rPr lang="en-US" sz="1200" dirty="0">
                <a:latin typeface="Georgia" pitchFamily="18" charset="0"/>
                <a:cs typeface="Arial" panose="020B0604020202020204" pitchFamily="34" charset="0"/>
              </a:rPr>
              <a:t> = </a:t>
            </a:r>
            <a:r>
              <a:rPr lang="ru-RU" sz="1200" dirty="0">
                <a:latin typeface="Georgia" pitchFamily="18" charset="0"/>
                <a:cs typeface="Arial" panose="020B0604020202020204" pitchFamily="34" charset="0"/>
              </a:rPr>
              <a:t>минимальная подавляющая концентрация</a:t>
            </a:r>
            <a:r>
              <a:rPr lang="en-US" sz="1200" dirty="0">
                <a:latin typeface="Georgia" pitchFamily="18" charset="0"/>
                <a:cs typeface="Arial" panose="020B0604020202020204" pitchFamily="34" charset="0"/>
              </a:rPr>
              <a:t>; MRSA = </a:t>
            </a:r>
            <a:r>
              <a:rPr lang="ru-RU" sz="1200" dirty="0" err="1">
                <a:latin typeface="Georgia" pitchFamily="18" charset="0"/>
                <a:cs typeface="Arial" panose="020B0604020202020204" pitchFamily="34" charset="0"/>
              </a:rPr>
              <a:t>метициллин</a:t>
            </a:r>
            <a:r>
              <a:rPr lang="ru-RU" sz="1200" dirty="0">
                <a:latin typeface="Georgia" pitchFamily="18" charset="0"/>
                <a:cs typeface="Arial" panose="020B0604020202020204" pitchFamily="34" charset="0"/>
              </a:rPr>
              <a:t>-резистентный </a:t>
            </a:r>
            <a:r>
              <a:rPr lang="en-US" sz="1200" i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S</a:t>
            </a:r>
            <a:r>
              <a:rPr lang="ru-RU" sz="1200" i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.</a:t>
            </a:r>
            <a:r>
              <a:rPr lang="en-US" sz="1200" i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aureus</a:t>
            </a:r>
            <a:r>
              <a:rPr lang="en-US" sz="1200" dirty="0">
                <a:latin typeface="Georgia" pitchFamily="18" charset="0"/>
                <a:cs typeface="Arial" panose="020B0604020202020204" pitchFamily="34" charset="0"/>
              </a:rPr>
              <a:t>; </a:t>
            </a:r>
            <a:r>
              <a:rPr lang="ru-RU" sz="1200" dirty="0">
                <a:latin typeface="Georgia" pitchFamily="18" charset="0"/>
                <a:cs typeface="Arial" panose="020B0604020202020204" pitchFamily="34" charset="0"/>
              </a:rPr>
              <a:t>М</a:t>
            </a:r>
            <a:r>
              <a:rPr lang="en-US" sz="1200" dirty="0">
                <a:latin typeface="Georgia" pitchFamily="18" charset="0"/>
                <a:cs typeface="Arial" panose="020B0604020202020204" pitchFamily="34" charset="0"/>
              </a:rPr>
              <a:t>SSA = </a:t>
            </a:r>
            <a:r>
              <a:rPr lang="ru-RU" sz="1200" dirty="0" err="1">
                <a:latin typeface="Georgia" pitchFamily="18" charset="0"/>
                <a:cs typeface="Arial" panose="020B0604020202020204" pitchFamily="34" charset="0"/>
              </a:rPr>
              <a:t>метициллин</a:t>
            </a:r>
            <a:r>
              <a:rPr lang="ru-RU" sz="1200" dirty="0">
                <a:latin typeface="Georgia" pitchFamily="18" charset="0"/>
                <a:cs typeface="Arial" panose="020B0604020202020204" pitchFamily="34" charset="0"/>
              </a:rPr>
              <a:t>-чувствительный </a:t>
            </a:r>
            <a:r>
              <a:rPr lang="en-US" sz="1200" i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S</a:t>
            </a:r>
            <a:r>
              <a:rPr lang="ru-RU" sz="1200" i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.</a:t>
            </a:r>
            <a:r>
              <a:rPr lang="en-US" sz="1200" i="1" dirty="0">
                <a:solidFill>
                  <a:srgbClr val="000000"/>
                </a:solidFill>
                <a:latin typeface="Georgia" pitchFamily="18" charset="0"/>
                <a:cs typeface="Arial" panose="020B0604020202020204" pitchFamily="34" charset="0"/>
              </a:rPr>
              <a:t> aureus</a:t>
            </a:r>
            <a:r>
              <a:rPr lang="en-US" sz="1200" dirty="0">
                <a:latin typeface="Georgia" pitchFamily="18" charset="0"/>
                <a:cs typeface="Arial" panose="020B0604020202020204" pitchFamily="34" charset="0"/>
              </a:rPr>
              <a:t>; ATCC = </a:t>
            </a:r>
            <a:r>
              <a:rPr lang="ru-RU" sz="1200" dirty="0">
                <a:latin typeface="Georgia" pitchFamily="18" charset="0"/>
                <a:cs typeface="Arial" panose="020B0604020202020204" pitchFamily="34" charset="0"/>
              </a:rPr>
              <a:t>Американская коллекция типовых  культур</a:t>
            </a:r>
            <a:endParaRPr lang="en-US" sz="1200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19" y="6457766"/>
            <a:ext cx="3138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cs typeface="Arial" panose="020B0604020202020204" pitchFamily="34" charset="0"/>
              </a:rPr>
              <a:t>Locke JB, et al. AAC 2009;53:5265</a:t>
            </a:r>
            <a:r>
              <a:rPr lang="en-GB" sz="1400" dirty="0">
                <a:latin typeface="+mn-lt"/>
                <a:sym typeface="Symbol" panose="05050102010706020507" pitchFamily="18" charset="2"/>
              </a:rPr>
              <a:t>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5274.</a:t>
            </a:r>
          </a:p>
        </p:txBody>
      </p:sp>
      <p:grpSp>
        <p:nvGrpSpPr>
          <p:cNvPr id="20" name="Group 268"/>
          <p:cNvGrpSpPr/>
          <p:nvPr/>
        </p:nvGrpSpPr>
        <p:grpSpPr>
          <a:xfrm>
            <a:off x="3176811" y="1544056"/>
            <a:ext cx="1990611" cy="461665"/>
            <a:chOff x="3395761" y="1544056"/>
            <a:chExt cx="1990611" cy="461665"/>
          </a:xfrm>
        </p:grpSpPr>
        <p:sp>
          <p:nvSpPr>
            <p:cNvPr id="244" name="TextBox 243"/>
            <p:cNvSpPr txBox="1"/>
            <p:nvPr/>
          </p:nvSpPr>
          <p:spPr>
            <a:xfrm>
              <a:off x="3795872" y="1544056"/>
              <a:ext cx="1590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+mn-lt"/>
                  <a:cs typeface="Arial" panose="020B0604020202020204" pitchFamily="34" charset="0"/>
                </a:rPr>
                <a:t>MSSA</a:t>
              </a:r>
              <a:r>
                <a:rPr lang="en-GB" sz="12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sz="1100" dirty="0">
                  <a:latin typeface="+mn-lt"/>
                  <a:cs typeface="Arial" panose="020B0604020202020204" pitchFamily="34" charset="0"/>
                </a:rPr>
                <a:t>(ATCC 29213)</a:t>
              </a:r>
            </a:p>
            <a:p>
              <a:r>
                <a:rPr lang="en-US" sz="1200" b="1" dirty="0">
                  <a:latin typeface="+mn-lt"/>
                  <a:cs typeface="Arial" panose="020B0604020202020204" pitchFamily="34" charset="0"/>
                </a:rPr>
                <a:t>MRSA</a:t>
              </a:r>
              <a:r>
                <a:rPr lang="en-US" sz="12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1100" dirty="0">
                  <a:latin typeface="+mn-lt"/>
                  <a:cs typeface="Arial" panose="020B0604020202020204" pitchFamily="34" charset="0"/>
                </a:rPr>
                <a:t>(</a:t>
              </a:r>
              <a:r>
                <a:rPr lang="en-GB" sz="1100" dirty="0">
                  <a:latin typeface="+mn-lt"/>
                  <a:cs typeface="Arial" panose="020B0604020202020204" pitchFamily="34" charset="0"/>
                </a:rPr>
                <a:t>ATCC 33591)</a:t>
              </a: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538357" y="1845592"/>
              <a:ext cx="108000" cy="10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4" name="Straight Connector 253"/>
            <p:cNvCxnSpPr/>
            <p:nvPr/>
          </p:nvCxnSpPr>
          <p:spPr>
            <a:xfrm>
              <a:off x="3395761" y="1899592"/>
              <a:ext cx="393192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/>
            <p:cNvSpPr/>
            <p:nvPr/>
          </p:nvSpPr>
          <p:spPr>
            <a:xfrm>
              <a:off x="3538357" y="1640804"/>
              <a:ext cx="108000" cy="108000"/>
            </a:xfrm>
            <a:prstGeom prst="rect">
              <a:avLst/>
            </a:prstGeom>
            <a:solidFill>
              <a:srgbClr val="BEB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68" name="Straight Connector 267"/>
            <p:cNvCxnSpPr/>
            <p:nvPr/>
          </p:nvCxnSpPr>
          <p:spPr>
            <a:xfrm>
              <a:off x="3395761" y="1694804"/>
              <a:ext cx="393192" cy="0"/>
            </a:xfrm>
            <a:prstGeom prst="line">
              <a:avLst/>
            </a:prstGeom>
            <a:ln w="28575">
              <a:solidFill>
                <a:srgbClr val="BEB3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Content Placeholder 4"/>
          <p:cNvSpPr txBox="1">
            <a:spLocks/>
          </p:cNvSpPr>
          <p:nvPr/>
        </p:nvSpPr>
        <p:spPr>
          <a:xfrm>
            <a:off x="467544" y="5373216"/>
            <a:ext cx="8219256" cy="552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en-US" sz="1400" b="1" dirty="0">
                <a:latin typeface="Georgia" pitchFamily="18" charset="0"/>
              </a:rPr>
              <a:t>Низкий уровень развития резистентности к </a:t>
            </a:r>
            <a:r>
              <a:rPr lang="ru-RU" altLang="en-US" sz="1400" b="1" dirty="0" err="1">
                <a:latin typeface="Georgia" pitchFamily="18" charset="0"/>
              </a:rPr>
              <a:t>Тедизолиду</a:t>
            </a:r>
            <a:r>
              <a:rPr lang="ru-RU" altLang="en-US" sz="1400" b="1" dirty="0">
                <a:latin typeface="Georgia" pitchFamily="18" charset="0"/>
              </a:rPr>
              <a:t> наблюдался </a:t>
            </a:r>
          </a:p>
          <a:p>
            <a:pPr lvl="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en-US" sz="1400" b="1" dirty="0">
                <a:latin typeface="Georgia" pitchFamily="18" charset="0"/>
              </a:rPr>
              <a:t>при проведении серийного пассажа </a:t>
            </a:r>
            <a:r>
              <a:rPr lang="en-US" altLang="en-US" sz="1400" b="1" i="1" dirty="0">
                <a:latin typeface="Georgia" pitchFamily="18" charset="0"/>
              </a:rPr>
              <a:t>in vitro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438133" y="2117280"/>
            <a:ext cx="3313728" cy="2769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Предел чувствительности</a:t>
            </a:r>
            <a:r>
              <a:rPr lang="en-GB" sz="1200" b="1" dirty="0">
                <a:solidFill>
                  <a:schemeClr val="bg1"/>
                </a:solidFill>
                <a:latin typeface="Georgia" pitchFamily="18" charset="0"/>
              </a:rPr>
              <a:t>: 0</a:t>
            </a:r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Georgia" pitchFamily="18" charset="0"/>
              </a:rPr>
              <a:t>5 </a:t>
            </a:r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мкг/мл</a:t>
            </a:r>
            <a:endParaRPr lang="en-GB" sz="1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679163" y="2124482"/>
            <a:ext cx="3161443" cy="2769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Предел чувствительности</a:t>
            </a:r>
            <a:r>
              <a:rPr lang="en-GB" sz="1200" b="1" dirty="0">
                <a:solidFill>
                  <a:schemeClr val="bg1"/>
                </a:solidFill>
                <a:latin typeface="Georgia" pitchFamily="18" charset="0"/>
              </a:rPr>
              <a:t>: 4 </a:t>
            </a:r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мкг/мл</a:t>
            </a:r>
            <a:endParaRPr lang="en-GB" sz="1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054666" y="4351491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T2500A</a:t>
            </a:r>
          </a:p>
          <a:p>
            <a:r>
              <a:rPr lang="en-GB" sz="1000" i="1" dirty="0"/>
              <a:t>T2571C/G2576T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8127729" y="4170761"/>
            <a:ext cx="6447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G2447T</a:t>
            </a:r>
          </a:p>
          <a:p>
            <a:r>
              <a:rPr lang="en-GB" sz="1000" i="1" dirty="0"/>
              <a:t>T2500A</a:t>
            </a:r>
          </a:p>
          <a:p>
            <a:r>
              <a:rPr lang="en-GB" sz="1000" i="1" dirty="0"/>
              <a:t>G2576T</a:t>
            </a:r>
          </a:p>
        </p:txBody>
      </p:sp>
      <p:sp>
        <p:nvSpPr>
          <p:cNvPr id="272" name="Нижний колонтитул 5">
            <a:extLst>
              <a:ext uri="{FF2B5EF4-FFF2-40B4-BE49-F238E27FC236}">
                <a16:creationId xmlns:a16="http://schemas.microsoft.com/office/drawing/2014/main" id="{2E6121C2-3C3A-442B-B2C0-CC9B638E57EE}"/>
              </a:ext>
            </a:extLst>
          </p:cNvPr>
          <p:cNvSpPr txBox="1">
            <a:spLocks/>
          </p:cNvSpPr>
          <p:nvPr/>
        </p:nvSpPr>
        <p:spPr>
          <a:xfrm>
            <a:off x="2945136" y="653592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>
                <a:solidFill>
                  <a:schemeClr val="tx1">
                    <a:tint val="75000"/>
                  </a:schemeClr>
                </a:solidFill>
              </a:rPr>
              <a:t>RU-SIV-00002 </a:t>
            </a:r>
            <a:r>
              <a:rPr lang="ru-RU" sz="1200" dirty="0">
                <a:solidFill>
                  <a:schemeClr val="tx1">
                    <a:tint val="75000"/>
                  </a:schemeClr>
                </a:solidFill>
              </a:rPr>
              <a:t>10.2020</a:t>
            </a:r>
          </a:p>
        </p:txBody>
      </p:sp>
    </p:spTree>
    <p:extLst>
      <p:ext uri="{BB962C8B-B14F-4D97-AF65-F5344CB8AC3E}">
        <p14:creationId xmlns:p14="http://schemas.microsoft.com/office/powerpoint/2010/main" val="42383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158"/>
            <a:ext cx="6709742" cy="90027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Тедизолид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Выводы</a:t>
            </a:r>
            <a:endParaRPr lang="en-GB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81280" y="908721"/>
            <a:ext cx="8950960" cy="41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latin typeface="Georgia" pitchFamily="18" charset="0"/>
              </a:rPr>
              <a:t>Высокая</a:t>
            </a:r>
            <a:r>
              <a:rPr lang="en-US" sz="1800" dirty="0">
                <a:latin typeface="Georgia" pitchFamily="18" charset="0"/>
              </a:rPr>
              <a:t>* </a:t>
            </a:r>
            <a:r>
              <a:rPr lang="ru-RU" sz="1800" dirty="0">
                <a:latin typeface="Georgia" pitchFamily="18" charset="0"/>
              </a:rPr>
              <a:t>активность против </a:t>
            </a:r>
            <a:r>
              <a:rPr lang="en-US" sz="1800" dirty="0">
                <a:latin typeface="Georgia" pitchFamily="18" charset="0"/>
              </a:rPr>
              <a:t>MRSA</a:t>
            </a:r>
            <a:r>
              <a:rPr lang="ru-RU" sz="1800" baseline="30000" dirty="0">
                <a:latin typeface="Georgia" pitchFamily="18" charset="0"/>
              </a:rPr>
              <a:t>3</a:t>
            </a:r>
            <a:endParaRPr lang="ru-RU" sz="1800" dirty="0">
              <a:latin typeface="Georgia" pitchFamily="18" charset="0"/>
            </a:endParaRPr>
          </a:p>
          <a:p>
            <a:pPr algn="just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latin typeface="Georgia" pitchFamily="18" charset="0"/>
              </a:rPr>
              <a:t>Сохраняет активность в отношении</a:t>
            </a:r>
            <a:r>
              <a:rPr lang="en-US" sz="1800" dirty="0">
                <a:latin typeface="Georgia" pitchFamily="18" charset="0"/>
              </a:rPr>
              <a:t> </a:t>
            </a:r>
            <a:r>
              <a:rPr lang="ru-RU" sz="1800" dirty="0">
                <a:latin typeface="Georgia" pitchFamily="18" charset="0"/>
              </a:rPr>
              <a:t>ряда штаммов с</a:t>
            </a:r>
            <a:r>
              <a:rPr lang="ru-RU" sz="1800" dirty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1800" dirty="0">
                <a:latin typeface="Georgia" pitchFamily="18" charset="0"/>
              </a:rPr>
              <a:t>геном</a:t>
            </a:r>
            <a:r>
              <a:rPr lang="en-GB" sz="1800" dirty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en-GB" sz="1800" i="1" dirty="0" err="1">
                <a:latin typeface="Georgia" pitchFamily="18" charset="0"/>
              </a:rPr>
              <a:t>cfr</a:t>
            </a:r>
            <a:r>
              <a:rPr lang="en-GB" sz="1800" i="1" dirty="0">
                <a:latin typeface="Georgia" pitchFamily="18" charset="0"/>
              </a:rPr>
              <a:t>+</a:t>
            </a:r>
            <a:r>
              <a:rPr lang="ru-RU" sz="1800" i="1" baseline="30000" dirty="0">
                <a:latin typeface="Georgia" pitchFamily="18" charset="0"/>
              </a:rPr>
              <a:t>2</a:t>
            </a:r>
            <a:endParaRPr lang="en-GB" sz="1800" dirty="0">
              <a:latin typeface="Georgia" pitchFamily="18" charset="0"/>
            </a:endParaRPr>
          </a:p>
          <a:p>
            <a:pPr algn="just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latin typeface="Georgia" pitchFamily="18" charset="0"/>
              </a:rPr>
              <a:t>Линейная </a:t>
            </a:r>
            <a:r>
              <a:rPr lang="ru-RU" sz="1800" dirty="0" err="1">
                <a:latin typeface="Georgia" pitchFamily="18" charset="0"/>
              </a:rPr>
              <a:t>фармакокинетика</a:t>
            </a:r>
            <a:r>
              <a:rPr lang="en-GB" sz="1800" dirty="0">
                <a:latin typeface="Georgia" pitchFamily="18" charset="0"/>
              </a:rPr>
              <a:t>, </a:t>
            </a:r>
            <a:r>
              <a:rPr lang="ru-RU" sz="1800" dirty="0">
                <a:latin typeface="Georgia" pitchFamily="18" charset="0"/>
              </a:rPr>
              <a:t>минимальная кумуляция при внутривенном </a:t>
            </a:r>
            <a:r>
              <a:rPr lang="ru-RU" sz="1800" dirty="0" err="1">
                <a:latin typeface="Georgia" pitchFamily="18" charset="0"/>
              </a:rPr>
              <a:t>введении</a:t>
            </a:r>
            <a:r>
              <a:rPr lang="ru-RU" sz="1800" baseline="30000" dirty="0" err="1">
                <a:latin typeface="Georgia" pitchFamily="18" charset="0"/>
              </a:rPr>
              <a:t>1,2</a:t>
            </a:r>
            <a:endParaRPr lang="ru-RU" sz="1800" baseline="30000" dirty="0">
              <a:latin typeface="Georgia" pitchFamily="18" charset="0"/>
            </a:endParaRPr>
          </a:p>
          <a:p>
            <a:pPr algn="just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latin typeface="Georgia" pitchFamily="18" charset="0"/>
              </a:rPr>
              <a:t>Период полувыведения</a:t>
            </a:r>
            <a:r>
              <a:rPr lang="en-GB" sz="1800" dirty="0">
                <a:latin typeface="Georgia" pitchFamily="18" charset="0"/>
              </a:rPr>
              <a:t> </a:t>
            </a:r>
            <a:r>
              <a:rPr lang="ru-RU" sz="1800" dirty="0">
                <a:latin typeface="Georgia" pitchFamily="18" charset="0"/>
              </a:rPr>
              <a:t>позволяет назначать препарат один раз в </a:t>
            </a:r>
            <a:r>
              <a:rPr lang="ru-RU" sz="1800" dirty="0" err="1">
                <a:latin typeface="Georgia" pitchFamily="18" charset="0"/>
              </a:rPr>
              <a:t>сутки</a:t>
            </a:r>
            <a:r>
              <a:rPr lang="ru-RU" sz="1800" baseline="30000" dirty="0" err="1">
                <a:latin typeface="Georgia" pitchFamily="18" charset="0"/>
              </a:rPr>
              <a:t>1,2</a:t>
            </a:r>
            <a:endParaRPr lang="en-GB" sz="1800" dirty="0">
              <a:latin typeface="Georgia" pitchFamily="18" charset="0"/>
            </a:endParaRPr>
          </a:p>
          <a:p>
            <a:pPr algn="just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latin typeface="Georgia" pitchFamily="18" charset="0"/>
              </a:rPr>
              <a:t>Хорошее проникновение в подкожно-жировую клетчатку и мышечную </a:t>
            </a:r>
            <a:r>
              <a:rPr lang="ru-RU" sz="1800" dirty="0" err="1">
                <a:latin typeface="Georgia" pitchFamily="18" charset="0"/>
              </a:rPr>
              <a:t>ткань</a:t>
            </a:r>
            <a:r>
              <a:rPr lang="ru-RU" sz="1800" baseline="30000" dirty="0" err="1">
                <a:latin typeface="Georgia" pitchFamily="18" charset="0"/>
              </a:rPr>
              <a:t>2</a:t>
            </a:r>
            <a:endParaRPr lang="en-GB" sz="1800" dirty="0">
              <a:latin typeface="Georgia" pitchFamily="18" charset="0"/>
            </a:endParaRPr>
          </a:p>
          <a:p>
            <a:pPr algn="just" defTabSz="9144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latin typeface="Georgia" pitchFamily="18" charset="0"/>
              </a:rPr>
              <a:t>Не требуется коррекция дозы  при лечении  особых категорий </a:t>
            </a:r>
            <a:r>
              <a:rPr lang="ru-RU" sz="1800" dirty="0" err="1">
                <a:latin typeface="Georgia" pitchFamily="18" charset="0"/>
              </a:rPr>
              <a:t>пациентов</a:t>
            </a:r>
            <a:r>
              <a:rPr lang="ru-RU" sz="1800" baseline="30000" dirty="0" err="1">
                <a:latin typeface="Georgia" pitchFamily="18" charset="0"/>
              </a:rPr>
              <a:t>2</a:t>
            </a:r>
            <a:endParaRPr lang="en-GB" sz="1800" dirty="0">
              <a:latin typeface="Georgia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F3500F-E984-437B-AA04-8CD2EC39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527191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B969DB0-A53D-4867-BAEA-9A5A91AF4D35}"/>
              </a:ext>
            </a:extLst>
          </p:cNvPr>
          <p:cNvSpPr/>
          <p:nvPr/>
        </p:nvSpPr>
        <p:spPr>
          <a:xfrm>
            <a:off x="2316480" y="5913081"/>
            <a:ext cx="665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buAutoNum type="arabicPeriod"/>
            </a:pPr>
            <a:r>
              <a:rPr lang="en-GB" sz="1000" dirty="0">
                <a:latin typeface="+mn-lt"/>
              </a:rPr>
              <a:t>Flanagan SD, et al. Pharmacotherapy 2014;34(9):891‒900.</a:t>
            </a:r>
            <a:endParaRPr lang="ru-RU" sz="1000" dirty="0">
              <a:latin typeface="+mn-lt"/>
            </a:endParaRPr>
          </a:p>
          <a:p>
            <a:pPr marL="228600" indent="-228600" algn="r">
              <a:buAutoNum type="arabicPeriod"/>
            </a:pPr>
            <a:r>
              <a:rPr lang="ru-RU" sz="1000" dirty="0"/>
              <a:t>Инструкция по медицинскому применению препарата </a:t>
            </a:r>
            <a:r>
              <a:rPr lang="ru-RU" sz="1000" dirty="0" err="1"/>
              <a:t>Сивекстро</a:t>
            </a:r>
            <a:r>
              <a:rPr lang="ru-RU" sz="1000" dirty="0"/>
              <a:t> –  </a:t>
            </a:r>
            <a:r>
              <a:rPr lang="ru-RU" sz="1000" dirty="0" err="1"/>
              <a:t>ЛП</a:t>
            </a:r>
            <a:r>
              <a:rPr lang="ru-RU" sz="1000" dirty="0"/>
              <a:t>-003660</a:t>
            </a:r>
          </a:p>
          <a:p>
            <a:pPr marL="228600" indent="-228600" algn="r">
              <a:buAutoNum type="arabicPeriod"/>
            </a:pPr>
            <a:r>
              <a:rPr lang="en-US" sz="1000" dirty="0"/>
              <a:t>Vanegas </a:t>
            </a:r>
            <a:r>
              <a:rPr lang="en-US" sz="1000" dirty="0" err="1"/>
              <a:t>Múnera</a:t>
            </a:r>
            <a:r>
              <a:rPr lang="en-US" sz="1000" dirty="0"/>
              <a:t> JM, Ocampo Ríos AM, </a:t>
            </a:r>
            <a:r>
              <a:rPr lang="en-US" sz="1000" dirty="0" err="1"/>
              <a:t>Urrego</a:t>
            </a:r>
            <a:r>
              <a:rPr lang="en-US" sz="1000" dirty="0"/>
              <a:t> DM, Jiménez </a:t>
            </a:r>
            <a:r>
              <a:rPr lang="en-US" sz="1000" dirty="0" err="1"/>
              <a:t>Quiceno</a:t>
            </a:r>
            <a:r>
              <a:rPr lang="en-US" sz="1000" dirty="0"/>
              <a:t> JN. </a:t>
            </a:r>
            <a:r>
              <a:rPr lang="en-US" sz="1000" dirty="0" err="1"/>
              <a:t>Braz</a:t>
            </a:r>
            <a:r>
              <a:rPr lang="en-US" sz="1000" dirty="0"/>
              <a:t> J Infect Dis. 2017 </a:t>
            </a:r>
            <a:r>
              <a:rPr lang="en-US" sz="1000" dirty="0" err="1"/>
              <a:t>Sep-Oct;21</a:t>
            </a:r>
            <a:r>
              <a:rPr lang="en-US" sz="1000" dirty="0"/>
              <a:t>(5):493-499.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DB3A2-5FA9-4BF8-AA79-21AAFAD7EABB}"/>
              </a:ext>
            </a:extLst>
          </p:cNvPr>
          <p:cNvSpPr txBox="1"/>
          <p:nvPr/>
        </p:nvSpPr>
        <p:spPr>
          <a:xfrm>
            <a:off x="46057" y="5639142"/>
            <a:ext cx="4068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000" dirty="0"/>
              <a:t>*в сравнении с </a:t>
            </a:r>
            <a:r>
              <a:rPr lang="ru-RU" sz="1000" dirty="0" err="1"/>
              <a:t>Ванкомицином</a:t>
            </a:r>
            <a:r>
              <a:rPr lang="ru-RU" sz="1000" dirty="0"/>
              <a:t>, </a:t>
            </a:r>
            <a:r>
              <a:rPr lang="ru-RU" sz="1000" dirty="0" err="1"/>
              <a:t>Даптомицином</a:t>
            </a:r>
            <a:r>
              <a:rPr lang="ru-RU" sz="1000" dirty="0"/>
              <a:t> и </a:t>
            </a:r>
            <a:r>
              <a:rPr lang="ru-RU" sz="1000" dirty="0" err="1"/>
              <a:t>Линезолидом</a:t>
            </a:r>
            <a:r>
              <a:rPr lang="ru-RU" sz="1000" dirty="0"/>
              <a:t> </a:t>
            </a:r>
            <a:r>
              <a:rPr lang="en-US" sz="1000" i="1" dirty="0"/>
              <a:t>in</a:t>
            </a:r>
            <a:r>
              <a:rPr lang="en-US" sz="1000" dirty="0"/>
              <a:t> </a:t>
            </a:r>
            <a:r>
              <a:rPr lang="en-US" sz="1000" i="1" dirty="0"/>
              <a:t>vitro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9892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7F5C-0EB8-4C25-AF10-CE6E949F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Ключевая информация по безопасности на основании инструкции по применению лекарственного препарата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®, регистрационный номер – ЛП – 003660; ЛП – 003761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211AFFC-CC9C-4B74-9BB3-F84353B0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Название препарата: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непатентованное или группировочное наименование: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Лекарственная форма: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лиофилизат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приготовления концентрата для приготовления раствора для инфузий; таблетки, покрытые пленочной оболочкой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Противопоказания: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возраст до 18 лет (безопасность и эффективность у данной возрастной группы не установлены); повышенная чувствительность 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или вспомогательным веществам препарата. С осторожностью: повышенная чувствительность к другим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оксазолидинонам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анамнезе. 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Особые указания: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ет достаточных данных для адекватной оценки безопасности и эффективности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 пациентов 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нейтропенией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(число нейтрофилов &lt;1000 клеток/мм</a:t>
            </a:r>
            <a:r>
              <a:rPr 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). Следует рассмотреть альтернативный метод лечения пациентов 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нейтропенией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осложненной инфекцией кожи и мягких тканей.</a:t>
            </a:r>
          </a:p>
          <a:p>
            <a:pPr marL="0" indent="0">
              <a:buNone/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ингибирует синтез митохондриальных белков. В результате данного процесса могут появиться нежелательные явления, такие как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лактат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‑ацидоз, анемия и нейропатия (зрительного нерва и периферическая).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 время лечения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фосфатом у нескольких пациентов наблюдалось пониженное содержание тромбоцитов, гемоглобина и нейтрофилов. При отмене препарата нарушенные гематологические параметры возвращались к исходному (до лечения) уровню.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 диарее, ассоциированной с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Clostridium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сообщалось почти для всех системных антибактериальных препаратов, включая препарат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при этом ее тяжесть варьировала от легкой диареи до фатального колита.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 подозрении или подтверждении диареи, ассоциированной с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Clostridium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необходимо отменить, если возможно, прием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фосфата и других антибактериальных препаратов, не направленных против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Clostridium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В этом случае немедленно должна быть назначена соответствующая терапия. Препараты, тормозящие перистальтику кишечника, противопоказаны.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неизвестно, может ли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фосфат понижать эффективность гормональных контрацептивов, следовательно, женщины, принимающие гормональные контрацептивы, должны использовать дополнительные методы контрацепции. 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Побочное действие: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наиболее частыми нежелательными реакциями, развившимися у пациентов, получавших препарат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виде таблеток, покрытых пленочной оболочкой и при ступенчатой терапии (внутривенное введение с последующим приемом препарата внутрь) в объединенном анализе данных клинических исследований фазы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III были тошнота, головная боль, диарея, рвота.</a:t>
            </a:r>
          </a:p>
          <a:p>
            <a:endParaRPr lang="ru-RU" sz="2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4427B0-5F51-4096-9392-A2A3AE4A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76668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9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52F2952D-E49A-4D4A-AEC5-ADF892DD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7584"/>
            <a:ext cx="8208912" cy="6584949"/>
          </a:xfrm>
        </p:spPr>
        <p:txBody>
          <a:bodyPr/>
          <a:lstStyle/>
          <a:p>
            <a:pPr marL="0" indent="0">
              <a:buNone/>
            </a:pPr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Влияние на способность управлять транспортными средствами, механизмами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препарат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может вызывать головокружения, тошноту и в редких случаях сонливость, поэтому может оказывать влияние на способность управления транспортными средствами и механизмами.</a:t>
            </a:r>
          </a:p>
          <a:p>
            <a:pPr marL="0" indent="0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Юридическое лицо, на имя которого выдано регистрационное удостоверение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«МСД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Фармасьютикалс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», Россия</a:t>
            </a:r>
          </a:p>
          <a:p>
            <a:pPr marL="0" indent="0">
              <a:buNone/>
            </a:pPr>
            <a:r>
              <a:rPr lang="ru-RU" alt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 назначением любого препарата, упомянутого в данном материале, пожалуйста, ознакомьтесь с полной инструкцией по применению, предоставляемой компанией-производителем. Компания </a:t>
            </a:r>
            <a:r>
              <a:rPr lang="en-US" alt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MSD</a:t>
            </a:r>
            <a:r>
              <a:rPr lang="ru-RU" alt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рекомендует применять препараты компании способами,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9913BE-B837-4B57-810A-DE75952A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5ACFA2-6998-4BB5-9846-C97B962A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76AB6EE-14A4-4510-8434-571F1BF6A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4517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3" name="Picture 2">
            <a:extLst>
              <a:ext uri="{FF2B5EF4-FFF2-40B4-BE49-F238E27FC236}">
                <a16:creationId xmlns:a16="http://schemas.microsoft.com/office/drawing/2014/main" id="{EED3CD85-D621-4988-A761-FC3D208B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52" y="2287976"/>
            <a:ext cx="1224136" cy="5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88F0F319-366D-437E-A1B1-1D2DC1CF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224" y="2790363"/>
            <a:ext cx="532859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"МСД </a:t>
            </a:r>
            <a:r>
              <a:rPr kumimoji="0" lang="ru-RU" altLang="ru-RU" sz="11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Фармасьютикалс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Россия,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119021 Москва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ул. Тимура Фрунзе, д.11, стр.1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Tел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+7 (495) 916 71 00, Факс: +7 (495) 916 70 94,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</a:t>
            </a:r>
            <a:r>
              <a:rPr kumimoji="0" lang="en-US" altLang="ru-RU" sz="1100" b="0" i="0" u="sng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</a:t>
            </a:r>
            <a:r>
              <a:rPr kumimoji="0" lang="ru-RU" altLang="ru-RU" sz="11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altLang="ru-RU" sz="1100" b="0" i="0" u="sng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Уникальный идентификационный номер: RU-SIV-00002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Дата одобрения 06.2019</a:t>
            </a:r>
            <a:endParaRPr kumimoji="0" lang="en-US" altLang="ru-RU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Заголовок 30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2857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Классификация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FDA, 1998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071563"/>
            <a:ext cx="3786187" cy="157162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SSSI – </a:t>
            </a:r>
            <a:r>
              <a:rPr lang="ru-RU" b="1" i="1" dirty="0"/>
              <a:t>Инфекция кожи и кожных структур</a:t>
            </a:r>
            <a:endParaRPr lang="en-US" b="1" i="1" dirty="0"/>
          </a:p>
        </p:txBody>
      </p:sp>
      <p:cxnSp>
        <p:nvCxnSpPr>
          <p:cNvPr id="25604" name="Прямая со стрелкой 5"/>
          <p:cNvCxnSpPr>
            <a:cxnSpLocks noChangeShapeType="1"/>
          </p:cNvCxnSpPr>
          <p:nvPr/>
        </p:nvCxnSpPr>
        <p:spPr bwMode="auto">
          <a:xfrm rot="5400000">
            <a:off x="1107281" y="2750344"/>
            <a:ext cx="928688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5" name="Прямая со стрелкой 10"/>
          <p:cNvCxnSpPr>
            <a:cxnSpLocks noChangeShapeType="1"/>
          </p:cNvCxnSpPr>
          <p:nvPr/>
        </p:nvCxnSpPr>
        <p:spPr bwMode="auto">
          <a:xfrm>
            <a:off x="3278302" y="1989534"/>
            <a:ext cx="1722323" cy="31313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" name="Схема 1"/>
          <p:cNvGraphicFramePr/>
          <p:nvPr/>
        </p:nvGraphicFramePr>
        <p:xfrm>
          <a:off x="4214813" y="1000125"/>
          <a:ext cx="1357312" cy="46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14313" y="3500438"/>
          <a:ext cx="2928937" cy="83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98115574"/>
              </p:ext>
            </p:extLst>
          </p:nvPr>
        </p:nvGraphicFramePr>
        <p:xfrm>
          <a:off x="5214937" y="1597025"/>
          <a:ext cx="3643312" cy="175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68764"/>
              </p:ext>
            </p:extLst>
          </p:nvPr>
        </p:nvGraphicFramePr>
        <p:xfrm>
          <a:off x="1180372" y="4642010"/>
          <a:ext cx="2383681" cy="78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91434234"/>
              </p:ext>
            </p:extLst>
          </p:nvPr>
        </p:nvGraphicFramePr>
        <p:xfrm>
          <a:off x="4357688" y="4485134"/>
          <a:ext cx="1071562" cy="40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73809627"/>
              </p:ext>
            </p:extLst>
          </p:nvPr>
        </p:nvGraphicFramePr>
        <p:xfrm>
          <a:off x="3635896" y="5446150"/>
          <a:ext cx="1793354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3055100"/>
              </p:ext>
            </p:extLst>
          </p:nvPr>
        </p:nvGraphicFramePr>
        <p:xfrm>
          <a:off x="7000875" y="3933985"/>
          <a:ext cx="1785937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25613" name="TextBox 23"/>
          <p:cNvSpPr txBox="1">
            <a:spLocks noChangeArrowheads="1"/>
          </p:cNvSpPr>
          <p:nvPr/>
        </p:nvSpPr>
        <p:spPr bwMode="auto">
          <a:xfrm>
            <a:off x="5666619" y="5446150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 pitchFamily="18" charset="0"/>
              </a:rPr>
              <a:t>Диабет</a:t>
            </a:r>
          </a:p>
        </p:txBody>
      </p:sp>
      <p:sp>
        <p:nvSpPr>
          <p:cNvPr id="25614" name="TextBox 24"/>
          <p:cNvSpPr txBox="1">
            <a:spLocks noChangeArrowheads="1"/>
          </p:cNvSpPr>
          <p:nvPr/>
        </p:nvSpPr>
        <p:spPr bwMode="auto">
          <a:xfrm>
            <a:off x="7286625" y="5400675"/>
            <a:ext cx="178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Georgia" pitchFamily="18" charset="0"/>
              </a:rPr>
              <a:t>Заболевания сосудов</a:t>
            </a:r>
          </a:p>
        </p:txBody>
      </p:sp>
      <p:cxnSp>
        <p:nvCxnSpPr>
          <p:cNvPr id="25615" name="Прямая со стрелкой 32"/>
          <p:cNvCxnSpPr>
            <a:cxnSpLocks noChangeShapeType="1"/>
          </p:cNvCxnSpPr>
          <p:nvPr/>
        </p:nvCxnSpPr>
        <p:spPr bwMode="auto">
          <a:xfrm rot="10800000" flipV="1">
            <a:off x="3278302" y="3440300"/>
            <a:ext cx="2714625" cy="1071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6" name="Прямая со стрелкой 34"/>
          <p:cNvCxnSpPr>
            <a:cxnSpLocks noChangeShapeType="1"/>
          </p:cNvCxnSpPr>
          <p:nvPr/>
        </p:nvCxnSpPr>
        <p:spPr bwMode="auto">
          <a:xfrm flipH="1">
            <a:off x="5282890" y="3500438"/>
            <a:ext cx="1267590" cy="9396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7" name="Прямая со стрелкой 36"/>
          <p:cNvCxnSpPr>
            <a:cxnSpLocks noChangeShapeType="1"/>
          </p:cNvCxnSpPr>
          <p:nvPr/>
        </p:nvCxnSpPr>
        <p:spPr bwMode="auto">
          <a:xfrm flipH="1">
            <a:off x="5329070" y="3494087"/>
            <a:ext cx="1765014" cy="1891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8" name="Прямая со стрелкой 38"/>
          <p:cNvCxnSpPr>
            <a:cxnSpLocks noChangeShapeType="1"/>
          </p:cNvCxnSpPr>
          <p:nvPr/>
        </p:nvCxnSpPr>
        <p:spPr bwMode="auto">
          <a:xfrm rot="16200000" flipH="1">
            <a:off x="7544479" y="3577287"/>
            <a:ext cx="428625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19" name="TextBox 39"/>
          <p:cNvSpPr txBox="1">
            <a:spLocks noChangeArrowheads="1"/>
          </p:cNvSpPr>
          <p:nvPr/>
        </p:nvSpPr>
        <p:spPr bwMode="auto">
          <a:xfrm>
            <a:off x="6306958" y="5870625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 pitchFamily="18" charset="0"/>
              </a:rPr>
              <a:t>Другие</a:t>
            </a:r>
          </a:p>
        </p:txBody>
      </p:sp>
      <p:cxnSp>
        <p:nvCxnSpPr>
          <p:cNvPr id="25620" name="Прямая со стрелкой 41"/>
          <p:cNvCxnSpPr>
            <a:cxnSpLocks noChangeShapeType="1"/>
            <a:endCxn id="25613" idx="0"/>
          </p:cNvCxnSpPr>
          <p:nvPr/>
        </p:nvCxnSpPr>
        <p:spPr bwMode="auto">
          <a:xfrm flipH="1">
            <a:off x="6416713" y="4699160"/>
            <a:ext cx="994929" cy="74699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21" name="Прямая со стрелкой 43"/>
          <p:cNvCxnSpPr>
            <a:cxnSpLocks noChangeShapeType="1"/>
          </p:cNvCxnSpPr>
          <p:nvPr/>
        </p:nvCxnSpPr>
        <p:spPr bwMode="auto">
          <a:xfrm flipH="1">
            <a:off x="6940324" y="4784887"/>
            <a:ext cx="711312" cy="1112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22" name="Прямая со стрелкой 45"/>
          <p:cNvCxnSpPr>
            <a:cxnSpLocks noChangeShapeType="1"/>
          </p:cNvCxnSpPr>
          <p:nvPr/>
        </p:nvCxnSpPr>
        <p:spPr bwMode="auto">
          <a:xfrm>
            <a:off x="8179594" y="4784885"/>
            <a:ext cx="93208" cy="68008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56CBF4-0370-49B5-BA1E-E1796239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546663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73859FD-3A8C-4452-9896-6105C64AEA76}"/>
              </a:ext>
            </a:extLst>
          </p:cNvPr>
          <p:cNvSpPr txBox="1">
            <a:spLocks/>
          </p:cNvSpPr>
          <p:nvPr/>
        </p:nvSpPr>
        <p:spPr bwMode="auto">
          <a:xfrm>
            <a:off x="183497" y="6215063"/>
            <a:ext cx="309480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20688">
              <a:spcBef>
                <a:spcPct val="20000"/>
              </a:spcBef>
              <a:buFont typeface="Arial" pitchFamily="34" charset="0"/>
              <a:buNone/>
            </a:pPr>
            <a:r>
              <a:rPr lang="ru-RU" altLang="en-US" sz="1400" dirty="0">
                <a:cs typeface="Arial" pitchFamily="34" charset="0"/>
              </a:rPr>
              <a:t>Хирургические инфекции кожи и мягких тканей, Российские национальные рекомендации, 2015</a:t>
            </a:r>
            <a:endParaRPr lang="en-GB" altLang="en-US" sz="1400" dirty="0"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7">
            <a:extLst>
              <a:ext uri="{FF2B5EF4-FFF2-40B4-BE49-F238E27FC236}">
                <a16:creationId xmlns:a16="http://schemas.microsoft.com/office/drawing/2014/main" id="{796A2F05-DBA0-4CD1-A13A-475CB956A6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8271" y="3397889"/>
            <a:ext cx="1947631" cy="454536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36C530FC-54E8-424F-88BA-000C7317C4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39946" y="1879489"/>
            <a:ext cx="1947630" cy="86741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id="{E3E5D67B-7F50-47D7-B998-E60A4ED98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7569" y="2648059"/>
            <a:ext cx="1173591" cy="14235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Title 1"/>
          <p:cNvSpPr>
            <a:spLocks noGrp="1"/>
          </p:cNvSpPr>
          <p:nvPr>
            <p:ph type="title" idx="4294967295"/>
          </p:nvPr>
        </p:nvSpPr>
        <p:spPr>
          <a:xfrm>
            <a:off x="335551" y="-69310"/>
            <a:ext cx="8643938" cy="871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en-US" sz="32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Клинические  проявления ИКМТ</a:t>
            </a:r>
            <a:endParaRPr lang="en-GB" altLang="en-US" sz="32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4698195" y="1832581"/>
            <a:ext cx="1" cy="65089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 flipH="1" flipV="1">
            <a:off x="3606486" y="1968321"/>
            <a:ext cx="373532" cy="54146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5624348" y="2086959"/>
            <a:ext cx="453532" cy="482948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5939669" y="3107977"/>
            <a:ext cx="1315343" cy="28342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2820649" y="3108145"/>
            <a:ext cx="721037" cy="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5468097" y="3410814"/>
            <a:ext cx="1173590" cy="797358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 flipH="1">
            <a:off x="3359371" y="3561810"/>
            <a:ext cx="560298" cy="49172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4705476" y="3648843"/>
            <a:ext cx="30120" cy="80906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9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Text Box 14"/>
          <p:cNvSpPr>
            <a:spLocks noChangeArrowheads="1"/>
          </p:cNvSpPr>
          <p:nvPr/>
        </p:nvSpPr>
        <p:spPr bwMode="auto">
          <a:xfrm>
            <a:off x="1558474" y="2803346"/>
            <a:ext cx="1315343" cy="534357"/>
          </a:xfrm>
          <a:prstGeom prst="roundRect">
            <a:avLst>
              <a:gd name="adj" fmla="val 16667"/>
            </a:avLst>
          </a:prstGeom>
          <a:solidFill>
            <a:srgbClr val="5BA7A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en-US" sz="1292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Целлюлиты</a:t>
            </a: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рожа </a:t>
            </a:r>
            <a:endParaRPr lang="en-US" altLang="en-US" sz="129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400024" y="1546046"/>
            <a:ext cx="1313746" cy="551411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Раневая инфекция</a:t>
            </a:r>
            <a:endParaRPr lang="en-US" altLang="en-US" sz="129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5" name="Text Box 16"/>
          <p:cNvSpPr>
            <a:spLocks noChangeArrowheads="1"/>
          </p:cNvSpPr>
          <p:nvPr/>
        </p:nvSpPr>
        <p:spPr bwMode="auto">
          <a:xfrm>
            <a:off x="5739815" y="1646114"/>
            <a:ext cx="1816578" cy="551411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en-US" sz="1292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Некротизирующий</a:t>
            </a: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292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фасциит</a:t>
            </a:r>
            <a:endParaRPr lang="en-US" altLang="en-US" sz="129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814949" y="2344587"/>
            <a:ext cx="1315343" cy="542884"/>
          </a:xfrm>
          <a:prstGeom prst="round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Импетиго</a:t>
            </a:r>
            <a:endParaRPr lang="en-US" sz="129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304599" y="3909835"/>
            <a:ext cx="1315343" cy="552832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Кожные</a:t>
            </a:r>
          </a:p>
          <a:p>
            <a:pPr algn="ctr">
              <a:defRPr/>
            </a:pP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абсцессы</a:t>
            </a:r>
            <a:endParaRPr lang="en-US" altLang="en-US" sz="12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035054" y="4397196"/>
            <a:ext cx="1415910" cy="552833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Фурункул и карбункул</a:t>
            </a:r>
            <a:endParaRPr lang="en-US" altLang="en-US" sz="12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9" name="Text Box 20"/>
          <p:cNvSpPr>
            <a:spLocks noChangeArrowheads="1"/>
          </p:cNvSpPr>
          <p:nvPr/>
        </p:nvSpPr>
        <p:spPr bwMode="auto">
          <a:xfrm>
            <a:off x="6221077" y="4167195"/>
            <a:ext cx="1315344" cy="55283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en-US" sz="1292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Пиомиозит</a:t>
            </a:r>
            <a:endParaRPr lang="en-US" altLang="en-US" sz="12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0" name="Oval 22"/>
          <p:cNvSpPr>
            <a:spLocks noChangeArrowheads="1"/>
          </p:cNvSpPr>
          <p:nvPr/>
        </p:nvSpPr>
        <p:spPr bwMode="auto">
          <a:xfrm>
            <a:off x="3233873" y="2347734"/>
            <a:ext cx="2728061" cy="1358632"/>
          </a:xfrm>
          <a:prstGeom prst="ellipse">
            <a:avLst/>
          </a:prstGeom>
          <a:solidFill>
            <a:srgbClr val="005072"/>
          </a:solidFill>
          <a:ln w="9525">
            <a:solidFill>
              <a:srgbClr val="00507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en-US" sz="166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 кожи и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en-US" sz="166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мягких тканей</a:t>
            </a:r>
            <a:endParaRPr lang="en-US" altLang="en-US" sz="1662" b="1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6"/>
          <p:cNvSpPr>
            <a:spLocks noChangeArrowheads="1"/>
          </p:cNvSpPr>
          <p:nvPr/>
        </p:nvSpPr>
        <p:spPr bwMode="auto">
          <a:xfrm>
            <a:off x="4035054" y="1435807"/>
            <a:ext cx="1562769" cy="55283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Диабетическая стопа</a:t>
            </a:r>
            <a:endParaRPr lang="en-US" altLang="en-US" sz="129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53" name="TextBox 42"/>
          <p:cNvSpPr txBox="1">
            <a:spLocks noChangeArrowheads="1"/>
          </p:cNvSpPr>
          <p:nvPr/>
        </p:nvSpPr>
        <p:spPr bwMode="auto">
          <a:xfrm>
            <a:off x="290690" y="692070"/>
            <a:ext cx="7378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err="1">
                <a:solidFill>
                  <a:srgbClr val="000000"/>
                </a:solidFill>
                <a:latin typeface="Georgia" pitchFamily="18" charset="0"/>
              </a:rPr>
              <a:t>оИКМТ</a:t>
            </a:r>
            <a:r>
              <a:rPr lang="en-GB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Georgia" pitchFamily="18" charset="0"/>
              </a:rPr>
              <a:t>включают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</a:rPr>
              <a:t>ИККС</a:t>
            </a:r>
            <a:r>
              <a:rPr lang="ru-RU" sz="1400" dirty="0">
                <a:solidFill>
                  <a:srgbClr val="000000"/>
                </a:solidFill>
                <a:latin typeface="Georgia" pitchFamily="18" charset="0"/>
              </a:rPr>
              <a:t> + </a:t>
            </a:r>
            <a:r>
              <a:rPr lang="ru-RU" sz="1400" dirty="0" err="1">
                <a:solidFill>
                  <a:srgbClr val="000000"/>
                </a:solidFill>
                <a:latin typeface="Georgia" pitchFamily="18" charset="0"/>
              </a:rPr>
              <a:t>некротизирующий</a:t>
            </a:r>
            <a:r>
              <a:rPr lang="ru-RU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itchFamily="18" charset="0"/>
              </a:rPr>
              <a:t>фасциит</a:t>
            </a:r>
            <a:r>
              <a:rPr lang="ru-RU" sz="1400" dirty="0">
                <a:solidFill>
                  <a:srgbClr val="000000"/>
                </a:solidFill>
                <a:latin typeface="Georgia" pitchFamily="18" charset="0"/>
              </a:rPr>
              <a:t> и</a:t>
            </a:r>
            <a:r>
              <a:rPr lang="ru-RU" sz="1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itchFamily="18" charset="0"/>
              </a:rPr>
              <a:t>пиомиозит</a:t>
            </a:r>
            <a:endParaRPr lang="en-GB" sz="14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ACEA6BE-9CA3-45CC-815A-331A6264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6334" y="6535976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AF4F1F5-4FDD-4DF3-ACE1-FE32A8EB1DF9}"/>
              </a:ext>
            </a:extLst>
          </p:cNvPr>
          <p:cNvSpPr/>
          <p:nvPr/>
        </p:nvSpPr>
        <p:spPr>
          <a:xfrm>
            <a:off x="243851" y="5309202"/>
            <a:ext cx="83272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baseline="30000" dirty="0"/>
              <a:t>1 </a:t>
            </a:r>
            <a:r>
              <a:rPr lang="ru-RU" sz="1400" i="1" dirty="0"/>
              <a:t>ИКМТ – инфекции кожи и мягких тканей</a:t>
            </a:r>
            <a:br>
              <a:rPr lang="ru-RU" sz="1400" i="1" dirty="0"/>
            </a:br>
            <a:r>
              <a:rPr lang="ru-RU" sz="1400" i="1" baseline="30000" dirty="0"/>
              <a:t>2 </a:t>
            </a:r>
            <a:r>
              <a:rPr lang="ru-RU" sz="1400" i="1" dirty="0" err="1"/>
              <a:t>оИКМТ</a:t>
            </a:r>
            <a:r>
              <a:rPr lang="ru-RU" sz="1400" i="1" dirty="0"/>
              <a:t> – осложненные инфекции кожи и мягких тканей</a:t>
            </a:r>
          </a:p>
          <a:p>
            <a:r>
              <a:rPr lang="ru-RU" sz="1400" i="1" baseline="30000" dirty="0"/>
              <a:t>3</a:t>
            </a:r>
            <a:r>
              <a:rPr lang="ru-RU" sz="1400" i="1" dirty="0"/>
              <a:t> ИККС – инфекции костей и костных структур</a:t>
            </a:r>
            <a:br>
              <a:rPr lang="ru-RU" sz="1400" i="1" dirty="0"/>
            </a:br>
            <a:br>
              <a:rPr lang="ru-RU" b="1" i="1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2164BC-2D90-4707-9639-51A415277E33}"/>
              </a:ext>
            </a:extLst>
          </p:cNvPr>
          <p:cNvSpPr/>
          <p:nvPr/>
        </p:nvSpPr>
        <p:spPr>
          <a:xfrm>
            <a:off x="3525520" y="6186790"/>
            <a:ext cx="5510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KqwcbcAdvTTb5929f4c"/>
              </a:rPr>
              <a:t>1. </a:t>
            </a:r>
            <a:r>
              <a:rPr lang="en-US" sz="800" dirty="0">
                <a:latin typeface="XkwgvwAdvTTe45e47d2"/>
              </a:rPr>
              <a:t>Practice guidelines for the diagnosis and</a:t>
            </a:r>
            <a:r>
              <a:rPr lang="ru-RU" sz="800" dirty="0">
                <a:latin typeface="XkwgvwAdvTTe45e47d2"/>
              </a:rPr>
              <a:t> </a:t>
            </a:r>
            <a:r>
              <a:rPr lang="en-US" sz="800" dirty="0">
                <a:latin typeface="XkwgvwAdvTTe45e47d2"/>
              </a:rPr>
              <a:t>management of skin and soft-tissue infections. </a:t>
            </a:r>
            <a:r>
              <a:rPr lang="en-US" sz="800" dirty="0">
                <a:latin typeface="MsspycAdvTT1b53b5fb.I"/>
              </a:rPr>
              <a:t>Clin Infect Dis </a:t>
            </a:r>
            <a:r>
              <a:rPr lang="en-US" sz="800" dirty="0">
                <a:latin typeface="KqwcbcAdvTTb5929f4c"/>
              </a:rPr>
              <a:t>2005,</a:t>
            </a:r>
            <a:r>
              <a:rPr lang="ru-RU" sz="800" dirty="0">
                <a:latin typeface="KqwcbcAdvTTb5929f4c"/>
              </a:rPr>
              <a:t> </a:t>
            </a:r>
            <a:r>
              <a:rPr lang="ru-RU" sz="800" dirty="0">
                <a:latin typeface="XkwgvwAdvTTe45e47d2"/>
              </a:rPr>
              <a:t>41:</a:t>
            </a:r>
            <a:r>
              <a:rPr lang="ru-RU" sz="800" dirty="0">
                <a:latin typeface="KqwcbcAdvTTb5929f4c"/>
              </a:rPr>
              <a:t>1373</a:t>
            </a:r>
            <a:r>
              <a:rPr lang="ru-RU" sz="800" dirty="0">
                <a:latin typeface="DrlmdtAdvTTb5929f4c+20"/>
              </a:rPr>
              <a:t>–</a:t>
            </a:r>
            <a:r>
              <a:rPr lang="ru-RU" sz="800" dirty="0">
                <a:latin typeface="KqwcbcAdvTTb5929f4c"/>
              </a:rPr>
              <a:t>406.</a:t>
            </a:r>
            <a:endParaRPr lang="en-US" sz="800" dirty="0">
              <a:latin typeface="KqwcbcAdvTTb5929f4c"/>
            </a:endParaRPr>
          </a:p>
          <a:p>
            <a:pPr algn="r"/>
            <a:r>
              <a:rPr lang="en-GB" altLang="en-US" sz="800" dirty="0">
                <a:cs typeface="Arial" pitchFamily="34" charset="0"/>
              </a:rPr>
              <a:t>2. May AK, et al. </a:t>
            </a:r>
            <a:r>
              <a:rPr lang="en-GB" altLang="en-US" sz="800" dirty="0" err="1">
                <a:cs typeface="Arial" pitchFamily="34" charset="0"/>
              </a:rPr>
              <a:t>Surg</a:t>
            </a:r>
            <a:r>
              <a:rPr lang="en-GB" altLang="en-US" sz="800" dirty="0">
                <a:cs typeface="Arial" pitchFamily="34" charset="0"/>
              </a:rPr>
              <a:t> Infect 2009;10:467─99.</a:t>
            </a:r>
            <a:endParaRPr lang="en-US" sz="800" dirty="0">
              <a:latin typeface="KqwcbcAdvTTb5929f4c"/>
            </a:endParaRPr>
          </a:p>
          <a:p>
            <a:pPr algn="r"/>
            <a:endParaRPr lang="ru-RU" sz="800" dirty="0"/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35FB6C0E-9D8A-45F5-AB70-F322A891C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26" y="1649464"/>
            <a:ext cx="1914498" cy="8715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Анаэробный стрептококковый миозит</a:t>
            </a:r>
            <a:endParaRPr lang="en-US" altLang="en-US" sz="129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47B4FF72-E4B5-4D49-8789-16E78C4F1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04" y="3548204"/>
            <a:ext cx="1315343" cy="542884"/>
          </a:xfrm>
          <a:prstGeom prst="round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Гангрена </a:t>
            </a:r>
            <a:r>
              <a:rPr lang="ru-RU" sz="1292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Фрунье</a:t>
            </a:r>
            <a:endParaRPr lang="en-US" sz="129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D7EE89B4-833C-405D-8959-BF59EFF8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160" y="3192836"/>
            <a:ext cx="1825571" cy="830997"/>
          </a:xfrm>
          <a:prstGeom prst="roundRect">
            <a:avLst>
              <a:gd name="adj" fmla="val 16667"/>
            </a:avLst>
          </a:prstGeom>
          <a:solidFill>
            <a:srgbClr val="5BA7A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en-US" sz="1292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Клостридиальный</a:t>
            </a:r>
            <a:r>
              <a:rPr lang="ru-RU" altLang="en-US" sz="129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292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мионекроз</a:t>
            </a:r>
            <a:endParaRPr lang="en-US" altLang="en-US" sz="129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AutoShape 2" hidden="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3398971"/>
              </p:ext>
            </p:extLst>
          </p:nvPr>
        </p:nvGraphicFramePr>
        <p:xfrm>
          <a:off x="0" y="3338513"/>
          <a:ext cx="1047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Слайд think-cell" r:id="rId5" imgW="0" imgH="0" progId="TCLayout.ActiveDocument.1">
                  <p:embed/>
                </p:oleObj>
              </mc:Choice>
              <mc:Fallback>
                <p:oleObj name="Слайд think-cell" r:id="rId5" imgW="0" imgH="0" progId="TCLayout.ActiveDocument.1">
                  <p:embed/>
                  <p:pic>
                    <p:nvPicPr>
                      <p:cNvPr id="27652" name="AutoShape 2" hidden="1"/>
                      <p:cNvPicPr>
                        <a:picLocks noGrp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8513"/>
                        <a:ext cx="1047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3175">
            <a:solidFill>
              <a:srgbClr val="FF00FF"/>
            </a:solidFill>
            <a:miter lim="800000"/>
            <a:headEnd/>
            <a:tailEnd/>
          </a:ln>
        </p:spPr>
        <p:txBody>
          <a:bodyPr wrap="none" lIns="17462" tIns="0" rIns="17462" bIns="0" anchor="ctr"/>
          <a:lstStyle/>
          <a:p>
            <a:pPr eaLnBrk="0" hangingPunct="0"/>
            <a:r>
              <a:rPr lang="de-DE" sz="1000">
                <a:solidFill>
                  <a:srgbClr val="002864"/>
                </a:solidFill>
              </a:rPr>
              <a:t>8</a:t>
            </a:r>
          </a:p>
        </p:txBody>
      </p:sp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67752"/>
              </p:ext>
            </p:extLst>
          </p:nvPr>
        </p:nvGraphicFramePr>
        <p:xfrm>
          <a:off x="215516" y="793699"/>
          <a:ext cx="8712967" cy="5515621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82880"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Руководство,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1998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 г.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838"/>
                        </a:gs>
                        <a:gs pos="50000">
                          <a:srgbClr val="000000"/>
                        </a:gs>
                        <a:gs pos="100000">
                          <a:srgbClr val="002838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Руководство,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 2013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 г.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838"/>
                        </a:gs>
                        <a:gs pos="50000">
                          <a:srgbClr val="000000"/>
                        </a:gs>
                        <a:gs pos="100000">
                          <a:srgbClr val="002838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Показание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82880"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Осложненные инфекции кожи и мягких тканей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оИКМТ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  (</a:t>
                      </a: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осложненные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i="1" dirty="0"/>
                        <a:t>инфекции кожи и мягких тканей)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О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стрые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актериальные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и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нфекции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ожи и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ягких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каней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ОБИКМТ (</a:t>
                      </a: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острые бактериальные инфекции кожи и мягких тканей</a:t>
                      </a:r>
                      <a:r>
                        <a:rPr lang="ru-RU" sz="1200" i="1" dirty="0"/>
                        <a:t>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Вид инфекции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82880"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Инфекции, поражающие глубокие слои и требующие хирургического вмешательства, такие как инфицированные язвы,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ожоги, глубокие абсцессы и инфекции при сопутствующих заболеваниях – сахарный диабет, заболевания периферических сосудов и др.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Крупный абсцесс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раневая инфекция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целлюлит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Степень тяжести инфекции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82880"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Средняя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тяжелая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Тяжелая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Первичная конечная точка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82880"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Субъективный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Оценка, выполняемая врачом через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 7-14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дней после окончания лечения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Объективный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Уменьшение площади поражения на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≥20%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через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48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72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часа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Вторичные конечные точки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82880"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Различные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</a:b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Arial" panose="020B0604020202020204" pitchFamily="34" charset="0"/>
                        </a:rPr>
                        <a:t>Низкий потенциал для проведения дифференциации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8138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Разрешение инфекции через 7-14 дней после окончания терапии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338138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Возможно уточнение вторичной конечной точки в конкретном исследовании. Также возможно применение дополнительных критериев оценки симптомов, включая боль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52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Более высокий потенциал для проведения дифференциации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T="45716" marB="45716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389467" y="6122506"/>
            <a:ext cx="17556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sz="1100" dirty="0"/>
              <a:t>L.RU.MA.GM.08.2016.0937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715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Georgia" pitchFamily="18" charset="0"/>
              </a:rPr>
              <a:t>Прежнее и текущее руководство </a:t>
            </a:r>
            <a:r>
              <a:rPr lang="en-US" sz="2400" b="1" dirty="0">
                <a:latin typeface="Georgia" pitchFamily="18" charset="0"/>
              </a:rPr>
              <a:t>FDA</a:t>
            </a:r>
            <a:r>
              <a:rPr lang="ru-RU" sz="2400" b="1" dirty="0">
                <a:latin typeface="Georgia" pitchFamily="18" charset="0"/>
              </a:rPr>
              <a:t> по разработке препаратов для лечения ОБИКМТ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8180C79-E99D-4531-887E-EFA99684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9" y="6253311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AB1451A-27F9-4585-97E6-BFCA20CFB543}"/>
              </a:ext>
            </a:extLst>
          </p:cNvPr>
          <p:cNvSpPr txBox="1">
            <a:spLocks/>
          </p:cNvSpPr>
          <p:nvPr/>
        </p:nvSpPr>
        <p:spPr bwMode="auto">
          <a:xfrm>
            <a:off x="6156176" y="6192789"/>
            <a:ext cx="288032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20688"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1000" dirty="0">
                <a:cs typeface="Arial" pitchFamily="34" charset="0"/>
              </a:rPr>
              <a:t>1. May AK, et al. </a:t>
            </a:r>
            <a:r>
              <a:rPr lang="en-GB" altLang="en-US" sz="1000" dirty="0" err="1">
                <a:cs typeface="Arial" pitchFamily="34" charset="0"/>
              </a:rPr>
              <a:t>Surg</a:t>
            </a:r>
            <a:r>
              <a:rPr lang="en-GB" altLang="en-US" sz="1000" dirty="0">
                <a:cs typeface="Arial" pitchFamily="34" charset="0"/>
              </a:rPr>
              <a:t> Infect 2009;10:467─99.</a:t>
            </a:r>
            <a:endParaRPr lang="ru-RU" altLang="en-US" sz="1000" dirty="0">
              <a:cs typeface="Arial" pitchFamily="34" charset="0"/>
            </a:endParaRPr>
          </a:p>
          <a:p>
            <a:pPr algn="r" defTabSz="420688"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1000" dirty="0">
                <a:cs typeface="Arial" pitchFamily="34" charset="0"/>
              </a:rPr>
              <a:t>2. </a:t>
            </a:r>
            <a:r>
              <a:rPr lang="en-GB" altLang="en-US" sz="1000" dirty="0" err="1">
                <a:cs typeface="Arial" pitchFamily="34" charset="0"/>
              </a:rPr>
              <a:t>Sartelli</a:t>
            </a:r>
            <a:r>
              <a:rPr lang="en-GB" altLang="en-US" sz="1000" dirty="0">
                <a:cs typeface="Arial" pitchFamily="34" charset="0"/>
              </a:rPr>
              <a:t> M, et al. World J </a:t>
            </a:r>
            <a:r>
              <a:rPr lang="en-GB" altLang="en-US" sz="1000" dirty="0" err="1">
                <a:cs typeface="Arial" pitchFamily="34" charset="0"/>
              </a:rPr>
              <a:t>Emerg</a:t>
            </a:r>
            <a:r>
              <a:rPr lang="en-GB" altLang="en-US" sz="1000" dirty="0">
                <a:cs typeface="Arial" pitchFamily="34" charset="0"/>
              </a:rPr>
              <a:t> </a:t>
            </a:r>
            <a:r>
              <a:rPr lang="en-GB" altLang="en-US" sz="1000" dirty="0" err="1">
                <a:cs typeface="Arial" pitchFamily="34" charset="0"/>
              </a:rPr>
              <a:t>Surg</a:t>
            </a:r>
            <a:r>
              <a:rPr lang="en-GB" altLang="en-US" sz="1000" dirty="0">
                <a:cs typeface="Arial" pitchFamily="34" charset="0"/>
              </a:rPr>
              <a:t> 2014;9:57.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69659"/>
              </p:ext>
            </p:extLst>
          </p:nvPr>
        </p:nvGraphicFramePr>
        <p:xfrm>
          <a:off x="107504" y="479459"/>
          <a:ext cx="8678768" cy="587572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3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Характер инфекции</a:t>
                      </a:r>
                      <a:endParaRPr lang="ru-RU" sz="14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Классификация  по степени тяжести</a:t>
                      </a:r>
                      <a:endParaRPr lang="ru-RU" sz="14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Уровень поражения</a:t>
                      </a:r>
                      <a:endParaRPr lang="ru-RU" sz="14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Заболевания</a:t>
                      </a:r>
                      <a:endParaRPr lang="ru-RU" sz="14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73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Первичные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 Неосложненные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     инфекции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 уровень - Кожа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Фурункул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и фурункулез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• Рожа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3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2 уровень - Подкожная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клетчатка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Карбункул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Гидраденит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Неосложненные абсцессы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Целлюлит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Флегмона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Осложненные    инфекции</a:t>
                      </a:r>
                      <a:endParaRPr lang="ru-RU" sz="1200" b="1" dirty="0">
                        <a:effectLst/>
                        <a:latin typeface="Georgia" pitchFamily="18" charset="0"/>
                        <a:ea typeface="+mn-ea"/>
                        <a:cs typeface="Times New Roman"/>
                      </a:endParaRPr>
                    </a:p>
                  </a:txBody>
                  <a:tcPr marL="24978" marR="24978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 уровень - Подкожная клетчатка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Некротический целлюлит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74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 уровень -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Поверхностная фасция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Некротический </a:t>
                      </a:r>
                      <a:r>
                        <a:rPr lang="ru-RU" sz="1200" b="1" dirty="0" err="1">
                          <a:effectLst/>
                        </a:rPr>
                        <a:t>фасциит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4 уровень - Мышцы и глубокие фасциальные Структуры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</a:t>
                      </a:r>
                      <a:r>
                        <a:rPr lang="ru-RU" sz="1200" b="1" dirty="0" err="1">
                          <a:effectLst/>
                        </a:rPr>
                        <a:t>Пиомиозит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• </a:t>
                      </a:r>
                      <a:r>
                        <a:rPr lang="ru-RU" sz="1200" b="1" dirty="0" err="1">
                          <a:effectLst/>
                        </a:rPr>
                        <a:t>Мионекроз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5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Вторичные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  </a:t>
                      </a:r>
                      <a:endParaRPr lang="ru-RU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    Осложненные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Georgia" pitchFamily="18" charset="0"/>
                        </a:rPr>
                        <a:t>     инфекции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</a:t>
                      </a:r>
                      <a:r>
                        <a:rPr lang="ru-RU" sz="1200" b="1" baseline="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 уровни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• Укусы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• Инфекции</a:t>
                      </a:r>
                      <a:r>
                        <a:rPr lang="ru-RU" sz="1200" b="1" baseline="0" dirty="0">
                          <a:effectLst/>
                        </a:rPr>
                        <a:t> области хирургического вмешательства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Синдром диабетической стопы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Инфицированные трофические язвы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Пролежни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• Инфицированные ожоговые раны</a:t>
                      </a:r>
                      <a:endParaRPr lang="ru-RU" sz="1200" b="1" dirty="0">
                        <a:effectLst/>
                        <a:latin typeface="Microsoft Sans Serif"/>
                        <a:ea typeface="Times New Roman"/>
                        <a:cs typeface="Times New Roman"/>
                      </a:endParaRPr>
                    </a:p>
                  </a:txBody>
                  <a:tcPr marL="24978" marR="249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971550" y="34925"/>
            <a:ext cx="820896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Классификация инфекций кожи  и мягких тканей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859" y="6535162"/>
            <a:ext cx="68406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0688">
              <a:spcBef>
                <a:spcPct val="20000"/>
              </a:spcBef>
              <a:buFont typeface="Arial" pitchFamily="34" charset="0"/>
              <a:buNone/>
            </a:pPr>
            <a:r>
              <a:rPr lang="ru-RU" altLang="en-US" sz="1200" dirty="0">
                <a:cs typeface="Arial" pitchFamily="34" charset="0"/>
              </a:rPr>
              <a:t>Хирургические инфекции кожи и мягких тканей, Российские национальные рекомендации, 2015</a:t>
            </a:r>
            <a:endParaRPr lang="en-GB" altLang="en-US" sz="1200" dirty="0">
              <a:cs typeface="Arial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3B7F82-A22B-4F28-96BD-6DCB33FC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6552" y="6535162"/>
            <a:ext cx="2895600" cy="365125"/>
          </a:xfrm>
        </p:spPr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>
          <a:xfrm>
            <a:off x="899592" y="2852935"/>
            <a:ext cx="7595120" cy="129614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Глобальная проблема микробной резистентности</a:t>
            </a:r>
            <a:endParaRPr lang="en-GB" sz="3600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7192963" y="6573838"/>
            <a:ext cx="17573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sz="1000">
                <a:solidFill>
                  <a:schemeClr val="bg1"/>
                </a:solidFill>
              </a:rPr>
              <a:t>L.RU.MA.GM.08.2016.0938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5873AD0-7F60-4627-B0CF-D7B47DF8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RU-SIV-00006 10.2020</a:t>
            </a:r>
            <a:endParaRPr lang="ru-RU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6X2VcFWK3XYc54PuPP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Y0GdEQaEaQTQk4iF9w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af5f4907-ed81-4033-bfd3-83556d6bff82" value=""/>
</sis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EA0B3B597684DAD87935C3B8102FF" ma:contentTypeVersion="10" ma:contentTypeDescription="Create a new document." ma:contentTypeScope="" ma:versionID="8e8f8b4fcd9b68a4ddc661eee7a0eaf2">
  <xsd:schema xmlns:xsd="http://www.w3.org/2001/XMLSchema" xmlns:xs="http://www.w3.org/2001/XMLSchema" xmlns:p="http://schemas.microsoft.com/office/2006/metadata/properties" xmlns:ns3="eb586aff-e95f-4e52-b718-da4b9a2c3a29" targetNamespace="http://schemas.microsoft.com/office/2006/metadata/properties" ma:root="true" ma:fieldsID="365ca8cedeef2ec4471ac5ef3d9ff755" ns3:_="">
    <xsd:import namespace="eb586aff-e95f-4e52-b718-da4b9a2c3a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86aff-e95f-4e52-b718-da4b9a2c3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0A1EE-003E-4E9B-AA66-D761F4D1B01F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DB3530AB-BD4A-42F5-AC9C-ABB7AFA61AF6}">
  <ds:schemaRefs>
    <ds:schemaRef ds:uri="http://www.boldonjames.com/2008/01/sie/internal/label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B37299D8-4EB1-4269-AD13-AA9C88A4512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b586aff-e95f-4e52-b718-da4b9a2c3a29"/>
  </ds:schemaRefs>
</ds:datastoreItem>
</file>

<file path=customXml/itemProps4.xml><?xml version="1.0" encoding="utf-8"?>
<ds:datastoreItem xmlns:ds="http://schemas.openxmlformats.org/officeDocument/2006/customXml" ds:itemID="{8E6EE5DB-E181-4850-9599-B57EF33BF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5504</Words>
  <Application>Microsoft Office PowerPoint</Application>
  <PresentationFormat>Экран (4:3)</PresentationFormat>
  <Paragraphs>693</Paragraphs>
  <Slides>43</Slides>
  <Notes>43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Новые возможности терапии инфекций кожи и мягких тканей </vt:lpstr>
      <vt:lpstr>Дисклеймер</vt:lpstr>
      <vt:lpstr>Информация о раскрытии финансовой заинтересованности</vt:lpstr>
      <vt:lpstr>Терминология</vt:lpstr>
      <vt:lpstr>Классификация FDA, 1998</vt:lpstr>
      <vt:lpstr>Клинические  проявления ИКМТ</vt:lpstr>
      <vt:lpstr>Презентация PowerPoint</vt:lpstr>
      <vt:lpstr>Презентация PowerPoint</vt:lpstr>
      <vt:lpstr>Глобальная проблема микробной резистентности</vt:lpstr>
      <vt:lpstr>Распределение возбудителей ИКМТ, по данным Европейского международного наблюдательного исследования REACH  2010-2011</vt:lpstr>
      <vt:lpstr>Распределение групп  возбудителей ИКМТ по данным AMPmap  за 2002-2019 гг</vt:lpstr>
      <vt:lpstr>Распределение возбудителей ИКМТ по данным AMPmap за 2002-2019 гг</vt:lpstr>
      <vt:lpstr>МRSA  – частая причина госпитальных инфекций </vt:lpstr>
      <vt:lpstr>Презентация PowerPoint</vt:lpstr>
      <vt:lpstr>Наиболее часто применяемые антибиотики с анти-MRSA активностью</vt:lpstr>
      <vt:lpstr>Наиболее часто применяемые антибиотики с анти-MRSA активностью</vt:lpstr>
      <vt:lpstr>Проникновение Ванкомицина в ткани</vt:lpstr>
      <vt:lpstr>Увеличение случаев нефротоксичности при повышении остаточной концентрации Ванкомицина</vt:lpstr>
      <vt:lpstr>Презентация PowerPoint</vt:lpstr>
      <vt:lpstr>Достоверно чаще наступало клиническое излечение при использовании  Линезолида vs Ванкомицин при лечении ИКМТ, вызванных MRSA</vt:lpstr>
      <vt:lpstr>Презентация PowerPoint</vt:lpstr>
      <vt:lpstr>Эффективность двух наиболее часто применяемых антибиотиков у пациентов с оИККС, вызванных MRSA</vt:lpstr>
      <vt:lpstr>Предостережения в отношении безопасности  при назначении Линезолида1 </vt:lpstr>
      <vt:lpstr>Линезолид - обратимый, неселективный ингибитор моноаминоксидазы (МАО)</vt:lpstr>
      <vt:lpstr>Возможно развитие серотонинового синдрома при одновременном применении Линезолида и антидепрессантов </vt:lpstr>
      <vt:lpstr>Распространенность резистентных к Линезолиду  Staphylococcus aureus и коагулазонегативных бактерий рода Staphylococcus </vt:lpstr>
      <vt:lpstr>Тедизолид:  основные характеристики</vt:lpstr>
      <vt:lpstr>Структурные изменения в молекуле Линезолида  привели к созданию Тедизолида</vt:lpstr>
      <vt:lpstr>Механизм действия Тедизолида</vt:lpstr>
      <vt:lpstr>Тедизолид обладает повышенной связывающей активностью, по сравнению с Линезолидом</vt:lpstr>
      <vt:lpstr>Тедизолид проявил более высокую активность  в отношении грамположительных возбудителей in vitro *</vt:lpstr>
      <vt:lpstr>Тедизолид проявил более высокую активность  против полирезистентных возбудителей in vitro</vt:lpstr>
      <vt:lpstr>Тедизолид хорошо проникает в мышечную и жировую ткань</vt:lpstr>
      <vt:lpstr>Элиминация Тедизолида</vt:lpstr>
      <vt:lpstr>Период полувыведения Тедизолида допускает режим дозирования 1 раз в сутки</vt:lpstr>
      <vt:lpstr>Не требуется коррекции дозы для особых групп пациентов</vt:lpstr>
      <vt:lpstr>Нежелательные реакции при приеме Линезолида</vt:lpstr>
      <vt:lpstr>Не выявлено in vivo значимого подавления системы моноаминоксидазы со стороны Тедизолида </vt:lpstr>
      <vt:lpstr>Возникновение Линезолид-резистентного  S. aureus</vt:lpstr>
      <vt:lpstr>Потенциал развития резистентности к Тедизолиду в 16 раз ниже, чем у Линезолида </vt:lpstr>
      <vt:lpstr>Тедизолид. Выводы</vt:lpstr>
      <vt:lpstr>Ключевая информация по безопасности на основании инструкции по применению лекарственного препарата Сивекстро®, регистрационный номер – ЛП – 003660; ЛП – 003761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возможности терапии инфекций кожи и мягких тканей</dc:title>
  <dc:creator>Stetsenko, Alisa</dc:creator>
  <cp:lastModifiedBy>Stetsenko, Alisa</cp:lastModifiedBy>
  <cp:revision>8</cp:revision>
  <dcterms:created xsi:type="dcterms:W3CDTF">2020-08-31T11:47:48Z</dcterms:created>
  <dcterms:modified xsi:type="dcterms:W3CDTF">2021-04-07T11:16:49Z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4ea8cd5e-44a1-42f8-bbdb-7fcf629e10ce</vt:lpwstr>
  </property>
  <property fmtid="{D5CDD505-2E9C-101B-9397-08002B2CF9AE}" pid="3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4" name="bjDocumentLabelXML-0">
    <vt:lpwstr>ames.com/2008/01/sie/internal/label"&gt;&lt;element uid="af5f4907-ed81-4033-bfd3-83556d6bff82" value="" /&gt;&lt;/sisl&gt;</vt:lpwstr>
  </property>
  <property fmtid="{D5CDD505-2E9C-101B-9397-08002B2CF9AE}" pid="5" name="bjDocumentSecurityLabel">
    <vt:lpwstr>Не классифицировано-Not Classified</vt:lpwstr>
  </property>
  <property fmtid="{D5CDD505-2E9C-101B-9397-08002B2CF9AE}" pid="6" name="bjSaver">
    <vt:lpwstr>yOwfrqHfZtPNA38lFrgym1DE1JHpSWVw</vt:lpwstr>
  </property>
</Properties>
</file>